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1"/>
  </p:notesMasterIdLst>
  <p:sldIdLst>
    <p:sldId id="256" r:id="rId2"/>
    <p:sldId id="257" r:id="rId3"/>
    <p:sldId id="258" r:id="rId4"/>
    <p:sldId id="259" r:id="rId5"/>
    <p:sldId id="262" r:id="rId6"/>
    <p:sldId id="263" r:id="rId7"/>
    <p:sldId id="260" r:id="rId8"/>
    <p:sldId id="261"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93" r:id="rId34"/>
    <p:sldId id="294" r:id="rId35"/>
    <p:sldId id="289" r:id="rId36"/>
    <p:sldId id="290" r:id="rId37"/>
    <p:sldId id="291" r:id="rId38"/>
    <p:sldId id="292" r:id="rId39"/>
    <p:sldId id="295" r:id="rId40"/>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3D4D8AFC-648D-A5D8-66C0-220D071AFE01}">
          <p14:sldIdLst>
            <p14:sldId id="256"/>
            <p14:sldId id="257"/>
            <p14:sldId id="258"/>
            <p14:sldId id="259"/>
            <p14:sldId id="262"/>
            <p14:sldId id="263"/>
            <p14:sldId id="260"/>
          </p14:sldIdLst>
        </p14:section>
        <p14:section name="Where we are" id="{20A621D5-D916-FD60-7381-66675A62D786}">
          <p14:sldIdLst>
            <p14:sldId id="261"/>
            <p14:sldId id="264"/>
            <p14:sldId id="265"/>
          </p14:sldIdLst>
        </p14:section>
        <p14:section name="Point 1" id="{1D53FC4E-AC0C-863F-6FBF-A07A6D00B43B}">
          <p14:sldIdLst>
            <p14:sldId id="266"/>
            <p14:sldId id="267"/>
            <p14:sldId id="268"/>
            <p14:sldId id="269"/>
            <p14:sldId id="270"/>
            <p14:sldId id="271"/>
            <p14:sldId id="272"/>
            <p14:sldId id="273"/>
            <p14:sldId id="274"/>
            <p14:sldId id="275"/>
            <p14:sldId id="276"/>
            <p14:sldId id="277"/>
          </p14:sldIdLst>
        </p14:section>
        <p14:section name="Point 2" id="{B8FE0157-3527-C635-B033-17C639BEAAFC}">
          <p14:sldIdLst>
            <p14:sldId id="278"/>
            <p14:sldId id="279"/>
            <p14:sldId id="280"/>
            <p14:sldId id="281"/>
            <p14:sldId id="282"/>
            <p14:sldId id="283"/>
            <p14:sldId id="284"/>
            <p14:sldId id="285"/>
            <p14:sldId id="286"/>
            <p14:sldId id="287"/>
            <p14:sldId id="293"/>
            <p14:sldId id="294"/>
            <p14:sldId id="289"/>
            <p14:sldId id="290"/>
            <p14:sldId id="291"/>
          </p14:sldIdLst>
        </p14:section>
        <p14:section name="Point 3" id="{1A7C557D-4AD4-A36A-C04F-AE22DA8BC3E5}">
          <p14:sldIdLst>
            <p14:sldId id="292"/>
            <p14:sldId id="295"/>
          </p14:sldIdLst>
        </p14:section>
        <p14:section name="Imagine" id="{E3AE15FC-AFB6-D1D9-E95B-8E673136A45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162" d="100"/>
          <a:sy n="162" d="100"/>
        </p:scale>
        <p:origin x="296"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33336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Welcome. Gospel of Luke series. Luke 12:35–48.</a:t>
            </a:r>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Read together, standing.</a:t>
            </a:r>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Read together.</a:t>
            </a: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Read together. 'This is the word of the Lord.' Please be seated.</a:t>
            </a:r>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Parents go away for a week. The kids have the house. Day one: freedom. Day six: pizza boxes. The plan? 'We'll clean it up before she gets back.' Then the text — 'Landing in an hour.' Fastest cleaning in human history. Be honest — who's done this? (Your joke here.) HOLD THIS PICTURE — it's in the passage (v45).</a:t>
            </a:r>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THE BIG QUESTION. Ask the first, let it sit; then the follow-up — the three points answer it. (Literary context, spoken: since 9:51 Jesus is on the road to Jerusalem, teaching his friends how to live while he's away.)</a:t>
            </a:r>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2–3 MIN TEACHING. When Jesus says 'the Son of Man is coming', he means his return. (1) Acts 1:11, spoken: 'This Jesus… will come in the same way.' Paul describes it (1 Thess 4:16–17, spoken, not quoted): the Lord descends, the dead in Christ rise, we go out to MEET him — the word for welcoming an arriving king: a homecoming, not an escape — 'and so we will always be with the Lord.' (2) Not the date-setters, not the YouTube prophecy channels. The faithful servants aren't lifted out early; they stay dressed through the long night.</a:t>
            </a:r>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POINT 1 SUMMARY. Transition: 'Peter heard all this and asked: Lord, is this for us?'</a:t>
            </a:r>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EXPLAIN HOW YOU PREACH: 'This is how I normally preach — expository: we walk through the text together, verse by verse, and let the passage answer the question. Here's the map: three questions, three sections of the passage.' Then: 'Would you stand, and let's read God's word together.'</a:t>
            </a:r>
          </a:p>
        </p:txBody>
      </p:sp>
      <p:sp>
        <p:nvSpPr>
          <p:cNvPr id="4" name="Slide Number Placeholder 3"/>
          <p:cNvSpPr>
            <a:spLocks noGrp="1"/>
          </p:cNvSpPr>
          <p:nvPr>
            <p:ph type="sldNum" sz="quarter" idx="5"/>
          </p:nvPr>
        </p:nvSpPr>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The Greek of v35: 'be the kind of person who never needs to be told to put the belt on, because it's always on' (Marshall).</a:t>
            </a:r>
          </a:p>
        </p:txBody>
      </p:sp>
      <p:sp>
        <p:nvSpPr>
          <p:cNvPr id="4" name="Slide Number Placeholder 3"/>
          <p:cNvSpPr>
            <a:spLocks noGrp="1"/>
          </p:cNvSpPr>
          <p:nvPr>
            <p:ph type="sldNum" sz="quarter" idx="5"/>
          </p:nvPr>
        </p:nvSpPr>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WALK THE TEXT. v35 περιζώννυμι — tie up the long robe to work: ready before it happens. Keep the lamps burning — don't let the light go out; doing the job, with the light on. v36 προσδέχομαι — looking out for someone (Simeon 2:25): waiting for a PERSON, not an event; open 'at once'. Dressed: nothing you'd rush to fix. Waiting: keep the relationship warm — talk to him daily.</a:t>
            </a:r>
          </a:p>
        </p:txBody>
      </p:sp>
      <p:sp>
        <p:nvSpPr>
          <p:cNvPr id="4" name="Slide Number Placeholder 3"/>
          <p:cNvSpPr>
            <a:spLocks noGrp="1"/>
          </p:cNvSpPr>
          <p:nvPr>
            <p:ph type="sldNum" sz="quarter" idx="5"/>
          </p:nvPr>
        </p:nvSpPr>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YOUR SOUTH SUDAN STORY — mission training: keep a go-bag packed, always ready to leave. What was in the bag? What did it feel like to live ready to go? (DRESSED — ready before it happens.) Firefighter, one spoken line: boots by the bed, pager on.</a:t>
            </a:r>
          </a:p>
        </p:txBody>
      </p:sp>
      <p:sp>
        <p:nvSpPr>
          <p:cNvPr id="4" name="Slide Number Placeholder 3"/>
          <p:cNvSpPr>
            <a:spLocks noGrp="1"/>
          </p:cNvSpPr>
          <p:nvPr>
            <p:ph type="sldNum" sz="quarter" idx="5"/>
          </p:nvPr>
        </p:nvSpPr>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THE SURPRISE OF v37. Twice: BLESSED — being ready is the happiest place to be, not a burden. 'Truly, I say to you' — Jesus flags it because we won't believe what comes next. 'Dress himself for service' = περιζώννυμι, the SAME word as v35: the servants tied up their robes to serve him; now the master ties up his robe to serve them. He seats them and serves them. No master did that (Luke 17:7–8, spoken). So readiness isn't fear of an inspector. LINE: 'He's not coming home with a clipboard. He's coming home with an apron.' Hold it — we come back to it at the end.</a:t>
            </a:r>
          </a:p>
        </p:txBody>
      </p:sp>
      <p:sp>
        <p:nvSpPr>
          <p:cNvPr id="4" name="Slide Number Placeholder 3"/>
          <p:cNvSpPr>
            <a:spLocks noGrp="1"/>
          </p:cNvSpPr>
          <p:nvPr>
            <p:ph type="sldNum" sz="quarter" idx="5"/>
          </p:nvPr>
        </p:nvSpPr>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Thieves don't text first. The only way to be ready for an hour you don't know is to be ready all the time. 'Son of Man' — Daniel 7: this is Jesus' return.</a:t>
            </a:r>
          </a:p>
        </p:txBody>
      </p:sp>
      <p:sp>
        <p:nvSpPr>
          <p:cNvPr id="4" name="Slide Number Placeholder 3"/>
          <p:cNvSpPr>
            <a:spLocks noGrp="1"/>
          </p:cNvSpPr>
          <p:nvPr>
            <p:ph type="sldNum" sz="quarter" idx="5"/>
          </p:nvPr>
        </p:nvSpPr>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YOUR LINE. We prepare for exams, interviews, the mortgage, retirement. The rich fool prepared for years (12:16–21) but not for 'this night'. Ready for WHAT? For the coming of the Son of Man.</a:t>
            </a:r>
          </a:p>
        </p:txBody>
      </p:sp>
      <p:sp>
        <p:nvSpPr>
          <p:cNvPr id="4" name="Slide Number Placeholder 3"/>
          <p:cNvSpPr>
            <a:spLocks noGrp="1"/>
          </p:cNvSpPr>
          <p:nvPr>
            <p:ph type="sldNum" sz="quarter" idx="5"/>
          </p:nvPr>
        </p:nvSpPr>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Notice: v42 Luke switches from 'servant' to 'MANAGER' (οἰκονόμος — Matthew just says servant). A manager is a servant put in charge of other servants (Marshall): authority given, not owned. Every manager is still a servant. (1 Pet 4:10, spoken: every believer is a steward of God's grace.) Jesus' answer to 'who is ready?' — the FAITHFUL and WISE manager. And v45 'But if THAT servant…' — the same servant at a fork in the road.</a:t>
            </a:r>
          </a:p>
        </p:txBody>
      </p:sp>
      <p:sp>
        <p:nvSpPr>
          <p:cNvPr id="4" name="Slide Number Placeholder 3"/>
          <p:cNvSpPr>
            <a:spLocks noGrp="1"/>
          </p:cNvSpPr>
          <p:nvPr>
            <p:ph type="sldNum" sz="quarter" idx="5"/>
          </p:nvPr>
        </p:nvSpPr>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Peter: for us or for all? For everyone — hardest on those who follow him, leaders first (me first). The manager = a servant put over the others: someone with keys. His job: feed the house. Faithful = can be counted on. NUGGET: 'Lord… the Lord said… master' — one Greek word, κύριος: the Master in the story is the one telling it.</a:t>
            </a:r>
          </a:p>
        </p:txBody>
      </p:sp>
      <p:sp>
        <p:nvSpPr>
          <p:cNvPr id="4" name="Slide Number Placeholder 3"/>
          <p:cNvSpPr>
            <a:spLocks noGrp="1"/>
          </p:cNvSpPr>
          <p:nvPr>
            <p:ph type="sldNum" sz="quarter" idx="5"/>
          </p:nvPr>
        </p:nvSpPr>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Straight from the text: the manager owns nothing — it's HIS household (v42) and ALL HIS possessions (v44). For us: our life (time, body, money, gifts); our home (spouse, kids, ageing parents); our work (the people we manage, the clients we serve); our church — God's household. Acting like it's ours = treating what's his as if it's ours to use however we like.</a:t>
            </a:r>
          </a:p>
        </p:txBody>
      </p:sp>
      <p:sp>
        <p:nvSpPr>
          <p:cNvPr id="4" name="Slide Number Placeholder 3"/>
          <p:cNvSpPr>
            <a:spLocks noGrp="1"/>
          </p:cNvSpPr>
          <p:nvPr>
            <p:ph type="sldNum" sz="quarter" idx="5"/>
          </p:nvPr>
        </p:nvSpPr>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BIBLICAL DEFINITION. 'It is required of stewards that they be found faithful' (1 Cor 4:2, spoken). Faithful keeps doing what he gave you, because you trust he's coming. EXAMPLE — Joseph: Potiphar 'made him overseer of his house and put him in charge of all that he had' (Gen 39:4 — same picture as v42, v44) and 'left all that he had in Joseph's charge' (39:6). Faithful when the master was away — and when nobody was checking.</a:t>
            </a:r>
          </a:p>
        </p:txBody>
      </p:sp>
      <p:sp>
        <p:nvSpPr>
          <p:cNvPr id="4" name="Slide Number Placeholder 3"/>
          <p:cNvSpPr>
            <a:spLocks noGrp="1"/>
          </p:cNvSpPr>
          <p:nvPr>
            <p:ph type="sldNum" sz="quarter" idx="5"/>
          </p:nvPr>
        </p:nvSpPr>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BIBLICAL DEFINITION. Same word as the wise builder (Matt 7:24) and the wise bridesmaids with oil (Matt 25); Marshall: the quality disciples need as they face the end. EXAMPLE — Joseph saw the famine coming and stored grain in the good years — to feed others.</a:t>
            </a:r>
          </a:p>
        </p:txBody>
      </p:sp>
      <p:sp>
        <p:nvSpPr>
          <p:cNvPr id="4" name="Slide Number Placeholder 3"/>
          <p:cNvSpPr>
            <a:spLocks noGrp="1"/>
          </p:cNvSpPr>
          <p:nvPr>
            <p:ph type="sldNum" sz="quarter" idx="5"/>
          </p:nvPr>
        </p:nvSpPr>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'Says to himself' — in his heart. He still says MY master — he just doesn't believe in tonight. He thinks he can clean up before the master gets back (the messy house).</a:t>
            </a:r>
          </a:p>
        </p:txBody>
      </p:sp>
      <p:sp>
        <p:nvSpPr>
          <p:cNvPr id="4" name="Slide Number Placeholder 3"/>
          <p:cNvSpPr>
            <a:spLocks noGrp="1"/>
          </p:cNvSpPr>
          <p:nvPr>
            <p:ph type="sldNum" sz="quarter" idx="5"/>
          </p:nvPr>
        </p:nvSpPr>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BIBLICAL DEFINITION. (Spoken, optional: the Greek word for unfaithful, ἄπιστος, is the same word as 'unbeliever'.) He still says MY master — he just doesn't believe in tonight. So he acts like it's his: pushes his people around ('beat the servants'), helps himself to his things ('eat and drink and get drunk'). 'I'll clean it up before he gets back' — the messy house.</a:t>
            </a:r>
          </a:p>
        </p:txBody>
      </p:sp>
      <p:sp>
        <p:nvSpPr>
          <p:cNvPr id="4" name="Slide Number Placeholder 3"/>
          <p:cNvSpPr>
            <a:spLocks noGrp="1"/>
          </p:cNvSpPr>
          <p:nvPr>
            <p:ph type="sldNum" sz="quarter" idx="5"/>
          </p:nvPr>
        </p:nvSpPr>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BIBLICAL DEFINITION. Luke doesn't call the v45 servant 'foolish' — but he's the opposite of 'wise' (φρόνιμος), and earlier in this same chapter God calls the rich man 'Fool!' (ἄφρων — same root). (Ps 14:1, spoken: 'The fool says in his heart…' — like v45, 'says to himself'.) Same barns, different hearts: Joseph stored up to feed others; the rich fool stored up for himself. The things he had PREPARED — prepared for the wrong thing.</a:t>
            </a:r>
          </a:p>
        </p:txBody>
      </p:sp>
      <p:sp>
        <p:nvSpPr>
          <p:cNvPr id="4" name="Slide Number Placeholder 3"/>
          <p:cNvSpPr>
            <a:spLocks noGrp="1"/>
          </p:cNvSpPr>
          <p:nvPr>
            <p:ph type="sldNum" sz="quarter" idx="5"/>
          </p:nvPr>
        </p:nvSpPr>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DOES HE LITERALLY DIE? In the story, yes — the master executes him. But Jesus isn't saying he will literally cut people up when he returns. The picture shows how final and serious the judgment is; the meaning is the next phrase: put with the unbelievers — shut out of his household for ever. EXPLAIN 'CUT IN PIECES'. Marshall gives three readings: (1) literal — a known ancient execution; (2) a figure for the most severe punishment (like 'I'll tan your hide'); (3) an over-literal translation of 'he will be cut off' (as in the Dead Sea Scrolls, 1QS 2:16). All three commentaries: deliberately shocking — the parable pushes everyday life to an extreme so we ask what Jesus means. Don't build doctrine on the picture; the meaning is in the next phrase. 'PUT WITH THE UNFAITHFUL' = treated as one of them (Marshall); final destiny (Nolland). Matthew: 'hypocrites' (24:51). NOT a true believer losing salvation — someone who looks like a servant but whose life shows he never trusted the Master. A season of drifting (Peter — restored) is not the same as a settled heart that says 'he's not coming'. Warnings like this keep God's people awake (Heb 3:12–14). vv47–48 are different: accountability for servants, not exclusion. PASTORAL LINE: 'The unfaithful servant didn't stop coming to church. He stopped believing the Master was coming. If you're worried you might be him, that's a good sign — he wasn't worried at all.'</a:t>
            </a:r>
          </a:p>
        </p:txBody>
      </p:sp>
      <p:sp>
        <p:nvSpPr>
          <p:cNvPr id="4" name="Slide Number Placeholder 3"/>
          <p:cNvSpPr>
            <a:spLocks noGrp="1"/>
          </p:cNvSpPr>
          <p:nvPr>
            <p:ph type="sldNum" sz="quarter" idx="5"/>
          </p:nvPr>
        </p:nvSpPr>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POINT 2 SUMMARY. Transition: 'Jesus has one more thing to say — and it's hardest on church people.'</a:t>
            </a:r>
          </a:p>
        </p:txBody>
      </p:sp>
      <p:sp>
        <p:nvSpPr>
          <p:cNvPr id="4" name="Slide Number Placeholder 3"/>
          <p:cNvSpPr>
            <a:spLocks noGrp="1"/>
          </p:cNvSpPr>
          <p:nvPr>
            <p:ph type="sldNum" sz="quarter" idx="5"/>
          </p:nvPr>
        </p:nvSpPr>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Finally the answer to Peter's question (v41): it's for everyone — but it presses hardest on those who know the most. Three reasons to want to be ready:</a:t>
            </a:r>
          </a:p>
        </p:txBody>
      </p:sp>
      <p:sp>
        <p:nvSpPr>
          <p:cNvPr id="4" name="Slide Number Placeholder 3"/>
          <p:cNvSpPr>
            <a:spLocks noGrp="1"/>
          </p:cNvSpPr>
          <p:nvPr>
            <p:ph type="sldNum" sz="quarter" idx="5"/>
          </p:nvPr>
        </p:nvSpPr>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EXPLAIN. The one who KNEW: not wicked — he simply 'did not get ready.' Not doing what you know (Morris: judged 'not simply for doing wrong, but for failing to do right'). The one who DIDN'T know still did wrong — lighter, not blameless (Num 15: unknowing vs knowing sin; Morris quoting Ryle: 'Our very ignorance is part of our sin'). 'Blows' = parable language for real accountability, not torture in heaven. Church people know the most — an open Bible, years of sermons. That's us.</a:t>
            </a:r>
          </a:p>
        </p:txBody>
      </p:sp>
      <p:sp>
        <p:nvSpPr>
          <p:cNvPr id="4" name="Slide Number Placeholder 3"/>
          <p:cNvSpPr>
            <a:spLocks noGrp="1"/>
          </p:cNvSpPr>
          <p:nvPr>
            <p:ph type="sldNum" sz="quarter" idx="5"/>
          </p:nvPr>
        </p:nvSpPr>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Paul is writing to Christians here (Rom 14:10: 'we will all stand before the judgment seat of God'). Read slowly. Not to scare — to sober. Each of us. Not your parents, not your pastor. You.</a:t>
            </a:r>
          </a:p>
        </p:txBody>
      </p:sp>
      <p:sp>
        <p:nvSpPr>
          <p:cNvPr id="4" name="Slide Number Placeholder 3"/>
          <p:cNvSpPr>
            <a:spLocks noGrp="1"/>
          </p:cNvSpPr>
          <p:nvPr>
            <p:ph type="sldNum" sz="quarter" idx="5"/>
          </p:nvPr>
        </p:nvSpPr>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WIDEN THE LENS. v46 = one specific servant, one verdict: the professing insider who was never a true believer — cut off, put with the unbelievers (ἄπιστος). vv47–48 = Jesus widens the lens from that extreme case to the principle behind every verdict: the Master weighs each servant by what they knew ('EVERYONE to whom much was given'). Don't label the v47–48 servants believers or unbelievers — preach the principle. OUTSIDE CHRIST: degrees of judgment (Luke 10:12–14 — Chorazin/Bethsaida vs Tyre/Sidon). IN CHRIST: no beating — Jesus knew the Master's will perfectly, did it perfectly, and was still beaten (Luke 18:32–33; 22:63); 'by his wounds we are healed' (Isa 53:5); 'no condemnation' (Rom 8:1). But we still give an account (2 Cor 5:10) — reward or loss (1 Cor 3:12–15). The school report, not the cane.</a:t>
            </a:r>
          </a:p>
        </p:txBody>
      </p:sp>
      <p:sp>
        <p:nvSpPr>
          <p:cNvPr id="4" name="Slide Number Placeholder 3"/>
          <p:cNvSpPr>
            <a:spLocks noGrp="1"/>
          </p:cNvSpPr>
          <p:nvPr>
            <p:ph type="sldNum" sz="quarter" idx="5"/>
          </p:nvPr>
        </p:nvSpPr>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ILLUSTRATION. Both are fined — but the instructor should have known better. That's 'many blows' and 'few blows': the more you know, the stricter your account. WHAT 'NOT READY' LOOKS LIKE (the one who knew): you know Jesus says forgive — but you still hold the grudge; you know you should give — but you keep it all; you know you should speak about Jesus to a friend — but you never do. 'I know, I know… later.' WHAT 'MANY BLOWS' MEANS IN REAL LIFE: not torture — parable language for real accountability: at judgment, a stricter account and loss of reward (1 Cor 3:15, spoken: 'he will suffer loss, though he himself will be saved'); and now, real consequences when we keep ignoring what we know. THE ONE WHO DIDN'T KNOW: still accountable — everyone has a conscience — but more lightly.</a:t>
            </a:r>
          </a:p>
        </p:txBody>
      </p:sp>
      <p:sp>
        <p:nvSpPr>
          <p:cNvPr id="4" name="Slide Number Placeholder 3"/>
          <p:cNvSpPr>
            <a:spLocks noGrp="1"/>
          </p:cNvSpPr>
          <p:nvPr>
            <p:ph type="sldNum" sz="quarter" idx="5"/>
          </p:nvPr>
        </p:nvSpPr>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THE ANSWER TO THE QUESTION, in one line. The problem isn't just behaviour — it's what we believe about the one we're waiting for. Optional build-up (spoken): They fell asleep on him — bread already in their hands. Peter said 'I don't know him' — breakfast on the beach. He kept the table — for them, and for you. Then: 'The Master came home — and put on the apron.'</a:t>
            </a:r>
          </a:p>
        </p:txBody>
      </p:sp>
      <p:sp>
        <p:nvSpPr>
          <p:cNvPr id="4" name="Slide Number Placeholder 3"/>
          <p:cNvSpPr>
            <a:spLocks noGrp="1"/>
          </p:cNvSpPr>
          <p:nvPr>
            <p:ph type="sldNum" sz="quarter" idx="5"/>
          </p:nvPr>
        </p:nvSpPr>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REFLECTION — silent, no pair-share. Ask it once, slowly. 30–60 seconds of quiet, band playing softly. Then (spoken): Are you waiting for Jesus in panic, or in love? Like a bride for her groom (Rev 19:7–9). We don’t wait in panic. We wait for the one we love. Then lead into communion.</a:t>
            </a:r>
          </a:p>
        </p:txBody>
      </p:sp>
      <p:sp>
        <p:nvSpPr>
          <p:cNvPr id="4" name="Slide Number Placeholder 3"/>
          <p:cNvSpPr>
            <a:spLocks noGrp="1"/>
          </p:cNvSpPr>
          <p:nvPr>
            <p:ph type="sldNum" sz="quarter" idx="5"/>
          </p:nvPr>
        </p:nvSpPr>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(Optional prophetic turn, spoken: Hebrews 3:15 — Today, if you hear his voice. The servant never said there is no master; he said my master is delayed. Panic or love? The kids’ panic clean vs the hospital bag.) (Application from the old Point 3: because he served you — serve one person this week who can’t pay you back; do it quietly; if you’ve failed the watch, come back. John 13:14.) WHAT DOES READY LOOK LIKE FOR… (spoken, from notes). THE WORKING MUM: ready isn't a perfect house — it's being 'found so doing' (v43): the school run, the lunchboxes, patience at 6pm, done for him. Jesus sees the hidden work; he's coming home to seat her at the table. → Pray in the car each morning: 'Lord, I'm doing this for you.' / THE MUM RAISING THREE KIDS ON HER OWN: ready is staying faithful through the long night — the second watch, the third (v38). She is not the forgotten servant; the Master serves the tired ones. → Don't stay awake alone — let the church carry some of the load; ask for help this week. / THE RETIRED GRANDPA: ready means you're still on duty. Much has been given (v48) — decades of knowing Jesus. He's not finished with you. → Pray for each grandchild by name; tell them one story of God's faithfulness. / THE YOUNG ADULT JUST MAKING ENDS MEET: ready means not letting worry make your heart heavy (21:34) and not waiting until you're 'sorted'. Your Father knows what you need (12:30). Faithful in a little (16:10). → Give something, even small; serve somewhere; stay in your small group. / Close: 'Different lives. Same Master. Same door.'</a:t>
            </a:r>
          </a:p>
        </p:txBody>
      </p:sp>
      <p:sp>
        <p:nvSpPr>
          <p:cNvPr id="4" name="Slide Number Placeholder 3"/>
          <p:cNvSpPr>
            <a:spLocks noGrp="1"/>
          </p:cNvSpPr>
          <p:nvPr>
            <p:ph type="sldNum" sz="quarter" idx="5"/>
          </p:nvPr>
        </p:nvSpPr>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GOSPEL — THE BRIDGE FROM JOSEPH. Joseph was faithful and wise — and he stored up grain to feed even the brothers who betrayed him ('you meant evil against me, but God meant it for good', Gen 50:20, spoken). But Joseph points to someone greater. In the parable Jesus is the MASTER — but the Master became the faithful and wise servant for us. Faithful: he never pushed people around or helped himself; he fed the household with himself (22:19). Wise: he set his face to Jerusalem (9:51) — knew what was coming and walked toward it (Isa 52:13, spoken: 'my servant shall act wisely'). And when we are faithless, he remains faithful (2 Tim 2:13, spoken).</a:t>
            </a:r>
          </a:p>
        </p:txBody>
      </p:sp>
      <p:sp>
        <p:nvSpPr>
          <p:cNvPr id="4" name="Slide Number Placeholder 3"/>
          <p:cNvSpPr>
            <a:spLocks noGrp="1"/>
          </p:cNvSpPr>
          <p:nvPr>
            <p:ph type="sldNum" sz="quarter" idx="5"/>
          </p:nvPr>
        </p:nvSpPr>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God's HOUSE — the same household picture. He is faithful over it. And we are his house.</a:t>
            </a:r>
          </a:p>
        </p:txBody>
      </p:sp>
      <p:sp>
        <p:nvSpPr>
          <p:cNvPr id="4" name="Slide Number Placeholder 3"/>
          <p:cNvSpPr>
            <a:spLocks noGrp="1"/>
          </p:cNvSpPr>
          <p:nvPr>
            <p:ph type="sldNum" sz="quarter" idx="5"/>
          </p:nvPr>
        </p:nvSpPr>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PROP — PICK UP THE APRON AND PUT IT ON while you say 'At the table… I am among you as the one who serves.' CALLBACK to v37 (slide 11): the master who dresses himself, seats them, serves them. EXPLAIN. v37 isn't a one-off surprise — it's who he is. He served them at the table; he gave himself on the cross (the many blows fell on him — 22:63, spoken); and when he comes, he'll serve again. The one we answer to (answer 1) is the one who served us first. So we're not afraid of the knock.</a:t>
            </a:r>
          </a:p>
        </p:txBody>
      </p:sp>
      <p:sp>
        <p:nvSpPr>
          <p:cNvPr id="4" name="Slide Number Placeholder 3"/>
          <p:cNvSpPr>
            <a:spLocks noGrp="1"/>
          </p:cNvSpPr>
          <p:nvPr>
            <p:ph type="sldNum" sz="quarter" idx="5"/>
          </p:nvPr>
        </p:nvSpPr>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COMMUNION. 'The Master who is coming back has already set the table. He put on the apron. He said, This is my body, given for you. Every time we come to this table, we're saying: he's coming back — and we're ready. Not in panic, but in love.'</a:t>
            </a:r>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LINE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754880"/>
            <a:ext cx="3657600" cy="274320"/>
          </a:xfrm>
          <a:prstGeom prst="rect">
            <a:avLst/>
          </a:prstGeom>
          <a:noFill/>
          <a:ln/>
        </p:spPr>
        <p:txBody>
          <a:bodyPr wrap="square" lIns="0" tIns="0" rIns="0" bIns="0" rtlCol="0" anchor="ctr"/>
          <a:lstStyle/>
          <a:p>
            <a:pPr marL="0" indent="0">
              <a:buNone/>
            </a:pPr>
            <a:r>
              <a:rPr lang="en-US" sz="1000" i="1" dirty="0">
                <a:solidFill>
                  <a:srgbClr val="5A5650"/>
                </a:solidFill>
                <a:latin typeface="Georgia" pitchFamily="34" charset="0"/>
                <a:ea typeface="Georgia" pitchFamily="34" charset="-122"/>
                <a:cs typeface="Georgia" pitchFamily="34" charset="-120"/>
              </a:rPr>
              <a:t>Luke 12:35–48</a:t>
            </a:r>
            <a:endParaRPr lang="en-US" sz="1000"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502920"/>
            <a:ext cx="7315200" cy="2743200"/>
          </a:xfrm>
          <a:prstGeom prst="rect">
            <a:avLst/>
          </a:prstGeom>
          <a:noFill/>
        </p:spPr>
        <p:txBody>
          <a:bodyPr wrap="square" lIns="0" tIns="0" rIns="0" bIns="0" anchor="ctr">
            <a:spAutoFit/>
          </a:bodyPr>
          <a:lstStyle/>
          <a:p>
            <a:pPr>
              <a:lnSpc>
                <a:spcPct val="95000"/>
              </a:lnSpc>
            </a:pPr>
            <a:r>
              <a:rPr sz="6400" b="1" i="0">
                <a:solidFill>
                  <a:srgbClr val="1F1D1B"/>
                </a:solidFill>
                <a:latin typeface="Georgia"/>
              </a:rPr>
              <a:t>Watchful</a:t>
            </a:r>
          </a:p>
          <a:p>
            <a:pPr>
              <a:lnSpc>
                <a:spcPct val="95000"/>
              </a:lnSpc>
            </a:pPr>
            <a:r>
              <a:rPr sz="6400" b="1" i="0">
                <a:solidFill>
                  <a:srgbClr val="3D5A73"/>
                </a:solidFill>
                <a:latin typeface="Georgia"/>
              </a:rPr>
              <a:t>Servants</a:t>
            </a:r>
          </a:p>
        </p:txBody>
      </p:sp>
      <p:cxnSp>
        <p:nvCxnSpPr>
          <p:cNvPr id="3" name="Connector 2"/>
          <p:cNvCxnSpPr/>
          <p:nvPr/>
        </p:nvCxnSpPr>
        <p:spPr>
          <a:xfrm>
            <a:off x="594360" y="3611880"/>
            <a:ext cx="822960" cy="0"/>
          </a:xfrm>
          <a:prstGeom prst="line">
            <a:avLst/>
          </a:prstGeom>
          <a:ln w="19050">
            <a:solidFill>
              <a:srgbClr val="3D5A73"/>
            </a:solidFill>
          </a:ln>
        </p:spPr>
        <p:style>
          <a:lnRef idx="2">
            <a:schemeClr val="accent1"/>
          </a:lnRef>
          <a:fillRef idx="0">
            <a:schemeClr val="accent1"/>
          </a:fillRef>
          <a:effectRef idx="1">
            <a:schemeClr val="accent1"/>
          </a:effectRef>
          <a:fontRef idx="minor">
            <a:schemeClr val="tx1"/>
          </a:fontRef>
        </p:style>
      </p:cxnSp>
      <p:sp>
        <p:nvSpPr>
          <p:cNvPr id="4" name="TextBox 3"/>
          <p:cNvSpPr txBox="1"/>
          <p:nvPr/>
        </p:nvSpPr>
        <p:spPr>
          <a:xfrm>
            <a:off x="548640" y="3749040"/>
            <a:ext cx="4572000" cy="365760"/>
          </a:xfrm>
          <a:prstGeom prst="rect">
            <a:avLst/>
          </a:prstGeom>
          <a:noFill/>
        </p:spPr>
        <p:txBody>
          <a:bodyPr wrap="square" lIns="0" tIns="0" rIns="0" bIns="0" anchor="t">
            <a:spAutoFit/>
          </a:bodyPr>
          <a:lstStyle/>
          <a:p>
            <a:r>
              <a:rPr sz="1500" b="1" i="0">
                <a:solidFill>
                  <a:srgbClr val="1F1D1B"/>
                </a:solidFill>
                <a:latin typeface="Georgia"/>
              </a:rPr>
              <a:t>LUKE 12:35–48</a:t>
            </a:r>
          </a:p>
        </p:txBody>
      </p:sp>
      <p:sp>
        <p:nvSpPr>
          <p:cNvPr id="5" name="TextBox 4"/>
          <p:cNvSpPr txBox="1"/>
          <p:nvPr/>
        </p:nvSpPr>
        <p:spPr>
          <a:xfrm>
            <a:off x="548640" y="4160520"/>
            <a:ext cx="5486400" cy="274320"/>
          </a:xfrm>
          <a:prstGeom prst="rect">
            <a:avLst/>
          </a:prstGeom>
          <a:noFill/>
        </p:spPr>
        <p:txBody>
          <a:bodyPr wrap="square" lIns="0" tIns="0" rIns="0" bIns="0" anchor="t">
            <a:spAutoFit/>
          </a:bodyPr>
          <a:lstStyle/>
          <a:p>
            <a:r>
              <a:rPr sz="1000" b="0" i="0">
                <a:solidFill>
                  <a:srgbClr val="5A5650"/>
                </a:solidFill>
                <a:latin typeface="Georgia"/>
              </a:rPr>
              <a:t>CASEY LIFE INTERNATIONAL CHURCH</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274320"/>
            <a:ext cx="7315200" cy="274320"/>
          </a:xfrm>
          <a:prstGeom prst="rect">
            <a:avLst/>
          </a:prstGeom>
          <a:noFill/>
        </p:spPr>
        <p:txBody>
          <a:bodyPr wrap="square" lIns="0" tIns="0" rIns="0" bIns="0" anchor="t">
            <a:spAutoFit/>
          </a:bodyPr>
          <a:lstStyle/>
          <a:p>
            <a:r>
              <a:rPr sz="1100" b="1" i="0">
                <a:solidFill>
                  <a:srgbClr val="3D5A73"/>
                </a:solidFill>
                <a:latin typeface="Georgia"/>
              </a:rPr>
              <a:t>READ TOGETHER</a:t>
            </a:r>
          </a:p>
        </p:txBody>
      </p:sp>
      <p:sp>
        <p:nvSpPr>
          <p:cNvPr id="3" name="TextBox 2"/>
          <p:cNvSpPr txBox="1"/>
          <p:nvPr/>
        </p:nvSpPr>
        <p:spPr>
          <a:xfrm>
            <a:off x="457200" y="548640"/>
            <a:ext cx="8229600" cy="411480"/>
          </a:xfrm>
          <a:prstGeom prst="rect">
            <a:avLst/>
          </a:prstGeom>
          <a:noFill/>
        </p:spPr>
        <p:txBody>
          <a:bodyPr wrap="square" lIns="0" tIns="0" rIns="0" bIns="0" anchor="t">
            <a:spAutoFit/>
          </a:bodyPr>
          <a:lstStyle/>
          <a:p>
            <a:r>
              <a:rPr sz="2000" b="1" i="0">
                <a:solidFill>
                  <a:srgbClr val="1F1D1B"/>
                </a:solidFill>
                <a:latin typeface="Georgia"/>
              </a:rPr>
              <a:t>Luke 12:35–38 (ESV)</a:t>
            </a:r>
          </a:p>
        </p:txBody>
      </p:sp>
      <p:sp>
        <p:nvSpPr>
          <p:cNvPr id="4" name="TextBox 3"/>
          <p:cNvSpPr txBox="1"/>
          <p:nvPr/>
        </p:nvSpPr>
        <p:spPr>
          <a:xfrm>
            <a:off x="457200" y="1051560"/>
            <a:ext cx="8229600" cy="3611880"/>
          </a:xfrm>
          <a:prstGeom prst="rect">
            <a:avLst/>
          </a:prstGeom>
          <a:noFill/>
        </p:spPr>
        <p:txBody>
          <a:bodyPr wrap="square" lIns="0" tIns="0" rIns="0" bIns="0" anchor="t">
            <a:spAutoFit/>
          </a:bodyPr>
          <a:lstStyle/>
          <a:p>
            <a:pPr>
              <a:lnSpc>
                <a:spcPct val="105000"/>
              </a:lnSpc>
            </a:pPr>
            <a:r>
              <a:rPr sz="1900" b="0" i="0">
                <a:solidFill>
                  <a:srgbClr val="1F1D1B"/>
                </a:solidFill>
                <a:latin typeface="Georgia"/>
              </a:rPr>
              <a:t>35 “Stay dressed for action and keep your lamps burning, 36 and be like men who are waiting for their master to come home from the wedding feast, so that they may open the door to him at once when he comes and knocks. 37 Blessed are those servants whom the master finds awake when he comes. Truly, I say to you, he will dress himself for service and have them recline at table, and he will come and serve them. 38 If he comes in the second watch, or in the third, and finds them awake, blessed are those servants!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274320"/>
            <a:ext cx="7315200" cy="274320"/>
          </a:xfrm>
          <a:prstGeom prst="rect">
            <a:avLst/>
          </a:prstGeom>
          <a:noFill/>
        </p:spPr>
        <p:txBody>
          <a:bodyPr wrap="square" lIns="0" tIns="0" rIns="0" bIns="0" anchor="t">
            <a:spAutoFit/>
          </a:bodyPr>
          <a:lstStyle/>
          <a:p>
            <a:r>
              <a:rPr sz="1100" b="1" i="0">
                <a:solidFill>
                  <a:srgbClr val="3D5A73"/>
                </a:solidFill>
                <a:latin typeface="Georgia"/>
              </a:rPr>
              <a:t>READ TOGETHER</a:t>
            </a:r>
          </a:p>
        </p:txBody>
      </p:sp>
      <p:sp>
        <p:nvSpPr>
          <p:cNvPr id="3" name="TextBox 2"/>
          <p:cNvSpPr txBox="1"/>
          <p:nvPr/>
        </p:nvSpPr>
        <p:spPr>
          <a:xfrm>
            <a:off x="457200" y="548640"/>
            <a:ext cx="8229600" cy="411480"/>
          </a:xfrm>
          <a:prstGeom prst="rect">
            <a:avLst/>
          </a:prstGeom>
          <a:noFill/>
        </p:spPr>
        <p:txBody>
          <a:bodyPr wrap="square" lIns="0" tIns="0" rIns="0" bIns="0" anchor="t">
            <a:spAutoFit/>
          </a:bodyPr>
          <a:lstStyle/>
          <a:p>
            <a:r>
              <a:rPr sz="2000" b="1" i="0">
                <a:solidFill>
                  <a:srgbClr val="1F1D1B"/>
                </a:solidFill>
                <a:latin typeface="Georgia"/>
              </a:rPr>
              <a:t>Luke 12:39–44 (ESV)</a:t>
            </a:r>
          </a:p>
        </p:txBody>
      </p:sp>
      <p:sp>
        <p:nvSpPr>
          <p:cNvPr id="4" name="TextBox 3"/>
          <p:cNvSpPr txBox="1"/>
          <p:nvPr/>
        </p:nvSpPr>
        <p:spPr>
          <a:xfrm>
            <a:off x="457200" y="1051560"/>
            <a:ext cx="8229600" cy="3611880"/>
          </a:xfrm>
          <a:prstGeom prst="rect">
            <a:avLst/>
          </a:prstGeom>
          <a:noFill/>
        </p:spPr>
        <p:txBody>
          <a:bodyPr wrap="square" lIns="0" tIns="0" rIns="0" bIns="0" anchor="t">
            <a:spAutoFit/>
          </a:bodyPr>
          <a:lstStyle/>
          <a:p>
            <a:pPr>
              <a:lnSpc>
                <a:spcPct val="105000"/>
              </a:lnSpc>
            </a:pPr>
            <a:r>
              <a:rPr sz="1900" b="0" i="0">
                <a:solidFill>
                  <a:srgbClr val="1F1D1B"/>
                </a:solidFill>
                <a:latin typeface="Georgia"/>
              </a:rPr>
              <a:t>39 But know this, that if the master of the house had known at what hour the thief was coming, he would not have left his house to be broken into. 40 You also must be ready, for the Son of Man is coming at an hour you do not expect.” 41 Peter said, “Lord, are you telling this parable for us or for all?” 42 And the Lord said, “Who then is the faithful and wise manager, whom his master will set over his household, to give them their portion of food at the proper time? 43 Blessed is that servant whom his master will find so doing when he comes. 44 Truly, I say to you, he will set him over all his possessions.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274320"/>
            <a:ext cx="7315200" cy="274320"/>
          </a:xfrm>
          <a:prstGeom prst="rect">
            <a:avLst/>
          </a:prstGeom>
          <a:noFill/>
        </p:spPr>
        <p:txBody>
          <a:bodyPr wrap="square" lIns="0" tIns="0" rIns="0" bIns="0" anchor="t">
            <a:spAutoFit/>
          </a:bodyPr>
          <a:lstStyle/>
          <a:p>
            <a:r>
              <a:rPr sz="1100" b="1" i="0">
                <a:solidFill>
                  <a:srgbClr val="3D5A73"/>
                </a:solidFill>
                <a:latin typeface="Georgia"/>
              </a:rPr>
              <a:t>READ TOGETHER</a:t>
            </a:r>
          </a:p>
        </p:txBody>
      </p:sp>
      <p:sp>
        <p:nvSpPr>
          <p:cNvPr id="3" name="TextBox 2"/>
          <p:cNvSpPr txBox="1"/>
          <p:nvPr/>
        </p:nvSpPr>
        <p:spPr>
          <a:xfrm>
            <a:off x="457200" y="548640"/>
            <a:ext cx="8229600" cy="411480"/>
          </a:xfrm>
          <a:prstGeom prst="rect">
            <a:avLst/>
          </a:prstGeom>
          <a:noFill/>
        </p:spPr>
        <p:txBody>
          <a:bodyPr wrap="square" lIns="0" tIns="0" rIns="0" bIns="0" anchor="t">
            <a:spAutoFit/>
          </a:bodyPr>
          <a:lstStyle/>
          <a:p>
            <a:r>
              <a:rPr sz="2000" b="1" i="0">
                <a:solidFill>
                  <a:srgbClr val="1F1D1B"/>
                </a:solidFill>
                <a:latin typeface="Georgia"/>
              </a:rPr>
              <a:t>Luke 12:45–48 (ESV)</a:t>
            </a:r>
          </a:p>
        </p:txBody>
      </p:sp>
      <p:sp>
        <p:nvSpPr>
          <p:cNvPr id="4" name="TextBox 3"/>
          <p:cNvSpPr txBox="1"/>
          <p:nvPr/>
        </p:nvSpPr>
        <p:spPr>
          <a:xfrm>
            <a:off x="457200" y="1051560"/>
            <a:ext cx="8229600" cy="3611880"/>
          </a:xfrm>
          <a:prstGeom prst="rect">
            <a:avLst/>
          </a:prstGeom>
          <a:noFill/>
        </p:spPr>
        <p:txBody>
          <a:bodyPr wrap="square" lIns="0" tIns="0" rIns="0" bIns="0" anchor="t">
            <a:spAutoFit/>
          </a:bodyPr>
          <a:lstStyle/>
          <a:p>
            <a:pPr>
              <a:lnSpc>
                <a:spcPct val="105000"/>
              </a:lnSpc>
            </a:pPr>
            <a:r>
              <a:rPr sz="1900" b="0" i="0">
                <a:solidFill>
                  <a:srgbClr val="1F1D1B"/>
                </a:solidFill>
                <a:latin typeface="Georgia"/>
              </a:rPr>
              <a:t>45 But if that servant says to himself, ‘My master is delayed in coming,’ and begins to beat the male and female servants, and to eat and drink and get drunk, 46 the master of that servant will come on a day when he does not expect him and at an hour he does not know, and will cut him in pieces and put him with the unfaithful. 47 And that servant who knew his master’s will but did not get ready or act according to his will, will receive a severe beating. 48 But the one who did not know, and did what deserved a beating, will receive a light beating. Everyone to whom much was given, of him much will be required, and from him to whom they entrusted much, they will demand the more.”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essy_lounge.jpg"/>
          <p:cNvPicPr>
            <a:picLocks noChangeAspect="1"/>
          </p:cNvPicPr>
          <p:nvPr/>
        </p:nvPicPr>
        <p:blipFill>
          <a:blip r:embed="rId3"/>
          <a:stretch>
            <a:fillRect/>
          </a:stretch>
        </p:blipFill>
        <p:spPr>
          <a:xfrm>
            <a:off x="0" y="0"/>
            <a:ext cx="9144000" cy="5143500"/>
          </a:xfrm>
          <a:prstGeom prst="rect">
            <a:avLst/>
          </a:prstGeom>
        </p:spPr>
      </p:pic>
      <p:sp>
        <p:nvSpPr>
          <p:cNvPr id="3" name="Rectangle 2"/>
          <p:cNvSpPr/>
          <p:nvPr/>
        </p:nvSpPr>
        <p:spPr>
          <a:xfrm>
            <a:off x="0" y="4206240"/>
            <a:ext cx="9144000" cy="937260"/>
          </a:xfrm>
          <a:prstGeom prst="rect">
            <a:avLst/>
          </a:prstGeom>
          <a:solidFill>
            <a:srgbClr val="1F1D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48640" y="4251960"/>
            <a:ext cx="8046720" cy="845820"/>
          </a:xfrm>
          <a:prstGeom prst="rect">
            <a:avLst/>
          </a:prstGeom>
          <a:noFill/>
        </p:spPr>
        <p:txBody>
          <a:bodyPr wrap="square" lIns="0" tIns="0" rIns="0" bIns="0" anchor="ctr">
            <a:spAutoFit/>
          </a:bodyPr>
          <a:lstStyle/>
          <a:p>
            <a:r>
              <a:rPr sz="3000" b="1" i="0">
                <a:solidFill>
                  <a:srgbClr val="FFFFFF"/>
                </a:solidFill>
                <a:latin typeface="Georgia"/>
              </a:rPr>
              <a:t>The hour before Mum gets home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502920"/>
            <a:ext cx="7680960" cy="320040"/>
          </a:xfrm>
          <a:prstGeom prst="rect">
            <a:avLst/>
          </a:prstGeom>
          <a:noFill/>
        </p:spPr>
        <p:txBody>
          <a:bodyPr wrap="square" lIns="0" tIns="0" rIns="0" bIns="0" anchor="t">
            <a:spAutoFit/>
          </a:bodyPr>
          <a:lstStyle/>
          <a:p>
            <a:r>
              <a:rPr sz="1300" b="1" i="0">
                <a:solidFill>
                  <a:srgbClr val="3D5A73"/>
                </a:solidFill>
                <a:latin typeface="Georgia"/>
              </a:rPr>
              <a:t>THE BIG QUESTION</a:t>
            </a:r>
          </a:p>
        </p:txBody>
      </p:sp>
      <p:sp>
        <p:nvSpPr>
          <p:cNvPr id="3" name="TextBox 2"/>
          <p:cNvSpPr txBox="1"/>
          <p:nvPr/>
        </p:nvSpPr>
        <p:spPr>
          <a:xfrm>
            <a:off x="731520" y="914400"/>
            <a:ext cx="7680960" cy="1828800"/>
          </a:xfrm>
          <a:prstGeom prst="rect">
            <a:avLst/>
          </a:prstGeom>
          <a:noFill/>
        </p:spPr>
        <p:txBody>
          <a:bodyPr wrap="square" lIns="0" tIns="0" rIns="0" bIns="0" anchor="b">
            <a:spAutoFit/>
          </a:bodyPr>
          <a:lstStyle/>
          <a:p>
            <a:pPr>
              <a:lnSpc>
                <a:spcPct val="105000"/>
              </a:lnSpc>
            </a:pPr>
            <a:r>
              <a:rPr sz="3800" b="1" i="0">
                <a:solidFill>
                  <a:srgbClr val="1F1D1B"/>
                </a:solidFill>
                <a:latin typeface="Georgia"/>
              </a:rPr>
              <a:t>If Jesus came back today, would he find us </a:t>
            </a:r>
            <a:r>
              <a:rPr sz="3800" b="1" i="0">
                <a:solidFill>
                  <a:srgbClr val="3D5A73"/>
                </a:solidFill>
                <a:latin typeface="Georgia"/>
              </a:rPr>
              <a:t>ready</a:t>
            </a:r>
            <a:r>
              <a:rPr sz="3800" b="1" i="0">
                <a:solidFill>
                  <a:srgbClr val="1F1D1B"/>
                </a:solidFill>
                <a:latin typeface="Georgia"/>
              </a:rPr>
              <a:t>?</a:t>
            </a:r>
          </a:p>
        </p:txBody>
      </p:sp>
      <p:cxnSp>
        <p:nvCxnSpPr>
          <p:cNvPr id="4" name="Connector 3"/>
          <p:cNvCxnSpPr/>
          <p:nvPr/>
        </p:nvCxnSpPr>
        <p:spPr>
          <a:xfrm>
            <a:off x="749808" y="2880360"/>
            <a:ext cx="548640" cy="0"/>
          </a:xfrm>
          <a:prstGeom prst="line">
            <a:avLst/>
          </a:prstGeom>
          <a:ln w="19050">
            <a:solidFill>
              <a:srgbClr val="3D5A73"/>
            </a:solidFill>
          </a:ln>
        </p:spPr>
        <p:style>
          <a:lnRef idx="2">
            <a:schemeClr val="accent1"/>
          </a:lnRef>
          <a:fillRef idx="0">
            <a:schemeClr val="accent1"/>
          </a:fillRef>
          <a:effectRef idx="1">
            <a:schemeClr val="accent1"/>
          </a:effectRef>
          <a:fontRef idx="minor">
            <a:schemeClr val="tx1"/>
          </a:fontRef>
        </p:style>
      </p:cxnSp>
      <p:sp>
        <p:nvSpPr>
          <p:cNvPr id="5" name="TextBox 4"/>
          <p:cNvSpPr txBox="1"/>
          <p:nvPr/>
        </p:nvSpPr>
        <p:spPr>
          <a:xfrm>
            <a:off x="731520" y="3063240"/>
            <a:ext cx="7680960" cy="1097280"/>
          </a:xfrm>
          <a:prstGeom prst="rect">
            <a:avLst/>
          </a:prstGeom>
          <a:noFill/>
        </p:spPr>
        <p:txBody>
          <a:bodyPr wrap="square" lIns="0" tIns="0" rIns="0" bIns="0" anchor="t">
            <a:spAutoFit/>
          </a:bodyPr>
          <a:lstStyle/>
          <a:p>
            <a:r>
              <a:rPr sz="2600" b="0" i="1">
                <a:solidFill>
                  <a:srgbClr val="3D5A73"/>
                </a:solidFill>
                <a:latin typeface="Georgia"/>
              </a:rPr>
              <a:t>What does it look like to be ready for Jesus’ return?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320040"/>
            <a:ext cx="8046720" cy="594360"/>
          </a:xfrm>
          <a:prstGeom prst="rect">
            <a:avLst/>
          </a:prstGeom>
          <a:noFill/>
        </p:spPr>
        <p:txBody>
          <a:bodyPr wrap="square" lIns="0" tIns="0" rIns="0" bIns="0" anchor="ctr">
            <a:spAutoFit/>
          </a:bodyPr>
          <a:lstStyle/>
          <a:p>
            <a:r>
              <a:rPr sz="2800" b="1" i="0">
                <a:solidFill>
                  <a:srgbClr val="1F1D1B"/>
                </a:solidFill>
                <a:latin typeface="Georgia"/>
              </a:rPr>
              <a:t>Is Jesus </a:t>
            </a:r>
            <a:r>
              <a:rPr sz="2800" b="1" i="0">
                <a:solidFill>
                  <a:srgbClr val="3D5A73"/>
                </a:solidFill>
                <a:latin typeface="Georgia"/>
              </a:rPr>
              <a:t>really</a:t>
            </a:r>
            <a:r>
              <a:rPr sz="2800" b="1" i="0">
                <a:solidFill>
                  <a:srgbClr val="1F1D1B"/>
                </a:solidFill>
                <a:latin typeface="Georgia"/>
              </a:rPr>
              <a:t> coming back?</a:t>
            </a:r>
          </a:p>
        </p:txBody>
      </p:sp>
      <p:cxnSp>
        <p:nvCxnSpPr>
          <p:cNvPr id="3" name="Connector 2"/>
          <p:cNvCxnSpPr/>
          <p:nvPr/>
        </p:nvCxnSpPr>
        <p:spPr>
          <a:xfrm>
            <a:off x="594360" y="1005840"/>
            <a:ext cx="548640" cy="0"/>
          </a:xfrm>
          <a:prstGeom prst="line">
            <a:avLst/>
          </a:prstGeom>
          <a:ln w="19050">
            <a:solidFill>
              <a:srgbClr val="3D5A73"/>
            </a:solidFill>
          </a:ln>
        </p:spPr>
        <p:style>
          <a:lnRef idx="2">
            <a:schemeClr val="accent1"/>
          </a:lnRef>
          <a:fillRef idx="0">
            <a:schemeClr val="accent1"/>
          </a:fillRef>
          <a:effectRef idx="1">
            <a:schemeClr val="accent1"/>
          </a:effectRef>
          <a:fontRef idx="minor">
            <a:schemeClr val="tx1"/>
          </a:fontRef>
        </p:style>
      </p:cxnSp>
      <p:sp>
        <p:nvSpPr>
          <p:cNvPr id="4" name="TextBox 3"/>
          <p:cNvSpPr txBox="1"/>
          <p:nvPr/>
        </p:nvSpPr>
        <p:spPr>
          <a:xfrm>
            <a:off x="548640" y="1188720"/>
            <a:ext cx="8046720" cy="3611880"/>
          </a:xfrm>
          <a:prstGeom prst="rect">
            <a:avLst/>
          </a:prstGeom>
          <a:noFill/>
        </p:spPr>
        <p:txBody>
          <a:bodyPr wrap="square" lIns="0" tIns="0" rIns="0" bIns="0" anchor="t">
            <a:spAutoFit/>
          </a:bodyPr>
          <a:lstStyle/>
          <a:p>
            <a:r>
              <a:rPr sz="2400" b="0" i="0">
                <a:solidFill>
                  <a:srgbClr val="1F1D1B"/>
                </a:solidFill>
                <a:latin typeface="Georgia"/>
              </a:rPr>
              <a:t>1. He </a:t>
            </a:r>
            <a:r>
              <a:rPr sz="2400" b="1" i="0">
                <a:solidFill>
                  <a:srgbClr val="3D5A73"/>
                </a:solidFill>
                <a:latin typeface="Georgia"/>
              </a:rPr>
              <a:t>is</a:t>
            </a:r>
            <a:r>
              <a:rPr sz="2400" b="0" i="0">
                <a:solidFill>
                  <a:srgbClr val="1F1D1B"/>
                </a:solidFill>
                <a:latin typeface="Georgia"/>
              </a:rPr>
              <a:t> coming back.</a:t>
            </a:r>
          </a:p>
          <a:p>
            <a:pPr>
              <a:spcBef>
                <a:spcPts val="200"/>
              </a:spcBef>
            </a:pPr>
            <a:r>
              <a:rPr sz="1400" b="0" i="1">
                <a:solidFill>
                  <a:srgbClr val="5A5650"/>
                </a:solidFill>
                <a:latin typeface="Georgia"/>
              </a:rPr>
              <a:t>     1 Thessalonians 4:13–18</a:t>
            </a:r>
          </a:p>
          <a:p>
            <a:pPr>
              <a:spcBef>
                <a:spcPts val="1200"/>
              </a:spcBef>
            </a:pPr>
            <a:r>
              <a:rPr sz="2400" b="0" i="0">
                <a:solidFill>
                  <a:srgbClr val="1F1D1B"/>
                </a:solidFill>
                <a:latin typeface="Georgia"/>
              </a:rPr>
              <a:t>2. Nobody knows </a:t>
            </a:r>
            <a:r>
              <a:rPr sz="2400" b="1" i="0">
                <a:solidFill>
                  <a:srgbClr val="3D5A73"/>
                </a:solidFill>
                <a:latin typeface="Georgia"/>
              </a:rPr>
              <a:t>when</a:t>
            </a:r>
            <a:r>
              <a:rPr sz="2400" b="0" i="0">
                <a:solidFill>
                  <a:srgbClr val="1F1D1B"/>
                </a:solidFill>
                <a:latin typeface="Georgia"/>
              </a:rPr>
              <a:t>.</a:t>
            </a:r>
          </a:p>
          <a:p>
            <a:pPr>
              <a:spcBef>
                <a:spcPts val="200"/>
              </a:spcBef>
            </a:pPr>
            <a:r>
              <a:rPr sz="1400" b="0" i="1">
                <a:solidFill>
                  <a:srgbClr val="5A5650"/>
                </a:solidFill>
                <a:latin typeface="Georgia"/>
              </a:rPr>
              <a:t>     Matthew 24:36–44</a:t>
            </a:r>
          </a:p>
          <a:p>
            <a:pPr>
              <a:spcBef>
                <a:spcPts val="1200"/>
              </a:spcBef>
            </a:pPr>
            <a:r>
              <a:rPr sz="2400" b="0" i="0">
                <a:solidFill>
                  <a:srgbClr val="1F1D1B"/>
                </a:solidFill>
                <a:latin typeface="Georgia"/>
              </a:rPr>
              <a:t>3. He will put everything </a:t>
            </a:r>
            <a:r>
              <a:rPr sz="2400" b="1" i="0">
                <a:solidFill>
                  <a:srgbClr val="3D5A73"/>
                </a:solidFill>
                <a:latin typeface="Georgia"/>
              </a:rPr>
              <a:t>right</a:t>
            </a:r>
            <a:r>
              <a:rPr sz="2400" b="0" i="0">
                <a:solidFill>
                  <a:srgbClr val="1F1D1B"/>
                </a:solidFill>
                <a:latin typeface="Georgia"/>
              </a:rPr>
              <a:t>.</a:t>
            </a:r>
          </a:p>
          <a:p>
            <a:pPr>
              <a:spcBef>
                <a:spcPts val="200"/>
              </a:spcBef>
            </a:pPr>
            <a:r>
              <a:rPr sz="1400" b="0" i="1">
                <a:solidFill>
                  <a:srgbClr val="5A5650"/>
                </a:solidFill>
                <a:latin typeface="Georgia"/>
              </a:rPr>
              <a:t>     Revelation 21:1–5</a:t>
            </a:r>
          </a:p>
          <a:p>
            <a:pPr>
              <a:spcBef>
                <a:spcPts val="1200"/>
              </a:spcBef>
            </a:pPr>
            <a:r>
              <a:rPr sz="2400" b="0" i="0">
                <a:solidFill>
                  <a:srgbClr val="1F1D1B"/>
                </a:solidFill>
                <a:latin typeface="Georgia"/>
              </a:rPr>
              <a:t>4. Until then, we look after his </a:t>
            </a:r>
            <a:r>
              <a:rPr sz="2400" b="1" i="0">
                <a:solidFill>
                  <a:srgbClr val="3D5A73"/>
                </a:solidFill>
                <a:latin typeface="Georgia"/>
              </a:rPr>
              <a:t>house</a:t>
            </a:r>
            <a:r>
              <a:rPr sz="2400" b="0" i="0">
                <a:solidFill>
                  <a:srgbClr val="1F1D1B"/>
                </a:solidFill>
                <a:latin typeface="Georgia"/>
              </a:rPr>
              <a:t>.</a:t>
            </a:r>
          </a:p>
          <a:p>
            <a:pPr>
              <a:spcBef>
                <a:spcPts val="200"/>
              </a:spcBef>
            </a:pPr>
            <a:r>
              <a:rPr sz="1400" b="0" i="1">
                <a:solidFill>
                  <a:srgbClr val="5A5650"/>
                </a:solidFill>
                <a:latin typeface="Georgia"/>
              </a:rPr>
              <a:t>     1 Thessalonians 5:4–11</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822960"/>
            <a:ext cx="7680960" cy="3291840"/>
          </a:xfrm>
          <a:prstGeom prst="rect">
            <a:avLst/>
          </a:prstGeom>
          <a:noFill/>
        </p:spPr>
        <p:txBody>
          <a:bodyPr wrap="square" lIns="0" tIns="0" rIns="0" bIns="0" anchor="ctr">
            <a:spAutoFit/>
          </a:bodyPr>
          <a:lstStyle/>
          <a:p>
            <a:pPr algn="ctr">
              <a:lnSpc>
                <a:spcPct val="105000"/>
              </a:lnSpc>
            </a:pPr>
            <a:r>
              <a:rPr sz="4400" b="1" i="0">
                <a:solidFill>
                  <a:srgbClr val="1F1D1B"/>
                </a:solidFill>
                <a:latin typeface="Georgia"/>
              </a:rPr>
              <a:t>Are you ready for</a:t>
            </a:r>
          </a:p>
          <a:p>
            <a:pPr algn="ctr">
              <a:lnSpc>
                <a:spcPct val="105000"/>
              </a:lnSpc>
            </a:pPr>
            <a:r>
              <a:rPr sz="4400" b="1" i="0">
                <a:solidFill>
                  <a:srgbClr val="3D5A73"/>
                </a:solidFill>
                <a:latin typeface="Georgia"/>
              </a:rPr>
              <a:t>the return of Christ?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365760"/>
            <a:ext cx="8046720" cy="594360"/>
          </a:xfrm>
          <a:prstGeom prst="rect">
            <a:avLst/>
          </a:prstGeom>
          <a:noFill/>
        </p:spPr>
        <p:txBody>
          <a:bodyPr wrap="square" lIns="0" tIns="0" rIns="0" bIns="0" anchor="ctr">
            <a:spAutoFit/>
          </a:bodyPr>
          <a:lstStyle/>
          <a:p>
            <a:r>
              <a:rPr sz="2800" b="1" i="0">
                <a:solidFill>
                  <a:srgbClr val="1F1D1B"/>
                </a:solidFill>
                <a:latin typeface="Georgia"/>
              </a:rPr>
              <a:t>How we’ll walk through Luke 12:35–48</a:t>
            </a:r>
          </a:p>
        </p:txBody>
      </p:sp>
      <p:cxnSp>
        <p:nvCxnSpPr>
          <p:cNvPr id="3" name="Connector 2"/>
          <p:cNvCxnSpPr/>
          <p:nvPr/>
        </p:nvCxnSpPr>
        <p:spPr>
          <a:xfrm>
            <a:off x="594360" y="1051560"/>
            <a:ext cx="548640" cy="0"/>
          </a:xfrm>
          <a:prstGeom prst="line">
            <a:avLst/>
          </a:prstGeom>
          <a:ln w="19050">
            <a:solidFill>
              <a:srgbClr val="3D5A73"/>
            </a:solidFill>
          </a:ln>
        </p:spPr>
        <p:style>
          <a:lnRef idx="2">
            <a:schemeClr val="accent1"/>
          </a:lnRef>
          <a:fillRef idx="0">
            <a:schemeClr val="accent1"/>
          </a:fillRef>
          <a:effectRef idx="1">
            <a:schemeClr val="accent1"/>
          </a:effectRef>
          <a:fontRef idx="minor">
            <a:schemeClr val="tx1"/>
          </a:fontRef>
        </p:style>
      </p:cxnSp>
      <p:sp>
        <p:nvSpPr>
          <p:cNvPr id="4" name="TextBox 3"/>
          <p:cNvSpPr txBox="1"/>
          <p:nvPr/>
        </p:nvSpPr>
        <p:spPr>
          <a:xfrm>
            <a:off x="548640" y="1280160"/>
            <a:ext cx="8046720" cy="3291840"/>
          </a:xfrm>
          <a:prstGeom prst="rect">
            <a:avLst/>
          </a:prstGeom>
          <a:noFill/>
        </p:spPr>
        <p:txBody>
          <a:bodyPr wrap="square" lIns="0" tIns="0" rIns="0" bIns="0" anchor="t">
            <a:spAutoFit/>
          </a:bodyPr>
          <a:lstStyle/>
          <a:p>
            <a:pPr>
              <a:lnSpc>
                <a:spcPct val="110000"/>
              </a:lnSpc>
            </a:pPr>
            <a:r>
              <a:rPr sz="2200" b="0" i="0">
                <a:solidFill>
                  <a:srgbClr val="1F1D1B"/>
                </a:solidFill>
                <a:latin typeface="Georgia"/>
              </a:rPr>
              <a:t>1.  What does </a:t>
            </a:r>
            <a:r>
              <a:rPr sz="2200" b="1" i="0">
                <a:solidFill>
                  <a:srgbClr val="3D5A73"/>
                </a:solidFill>
                <a:latin typeface="Georgia"/>
              </a:rPr>
              <a:t>ready</a:t>
            </a:r>
            <a:r>
              <a:rPr sz="2200" b="0" i="0">
                <a:solidFill>
                  <a:srgbClr val="1F1D1B"/>
                </a:solidFill>
                <a:latin typeface="Georgia"/>
              </a:rPr>
              <a:t> look like?  —  vv35–40</a:t>
            </a:r>
          </a:p>
          <a:p>
            <a:pPr>
              <a:lnSpc>
                <a:spcPct val="110000"/>
              </a:lnSpc>
              <a:spcBef>
                <a:spcPts val="1400"/>
              </a:spcBef>
            </a:pPr>
            <a:r>
              <a:rPr sz="2200" b="0" i="0">
                <a:solidFill>
                  <a:srgbClr val="1F1D1B"/>
                </a:solidFill>
                <a:latin typeface="Georgia"/>
              </a:rPr>
              <a:t>2.  What kind of </a:t>
            </a:r>
            <a:r>
              <a:rPr sz="2200" b="1" i="0">
                <a:solidFill>
                  <a:srgbClr val="3D5A73"/>
                </a:solidFill>
                <a:latin typeface="Georgia"/>
              </a:rPr>
              <a:t>servant</a:t>
            </a:r>
            <a:r>
              <a:rPr sz="2200" b="0" i="0">
                <a:solidFill>
                  <a:srgbClr val="1F1D1B"/>
                </a:solidFill>
                <a:latin typeface="Georgia"/>
              </a:rPr>
              <a:t> will you be?  —  vv41–46</a:t>
            </a:r>
          </a:p>
          <a:p>
            <a:pPr>
              <a:lnSpc>
                <a:spcPct val="110000"/>
              </a:lnSpc>
              <a:spcBef>
                <a:spcPts val="1400"/>
              </a:spcBef>
            </a:pPr>
            <a:r>
              <a:rPr sz="2200" b="0" i="0">
                <a:solidFill>
                  <a:srgbClr val="1F1D1B"/>
                </a:solidFill>
                <a:latin typeface="Georgia"/>
              </a:rPr>
              <a:t>3.  So what if I’m </a:t>
            </a:r>
            <a:r>
              <a:rPr sz="2200" b="1" i="0">
                <a:solidFill>
                  <a:srgbClr val="3D5A73"/>
                </a:solidFill>
                <a:latin typeface="Georgia"/>
              </a:rPr>
              <a:t>not</a:t>
            </a:r>
            <a:r>
              <a:rPr sz="2200" b="0" i="0">
                <a:solidFill>
                  <a:srgbClr val="1F1D1B"/>
                </a:solidFill>
                <a:latin typeface="Georgia"/>
              </a:rPr>
              <a:t> ready?  —  vv47–48</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0080" y="868680"/>
            <a:ext cx="7315200" cy="365760"/>
          </a:xfrm>
          <a:prstGeom prst="rect">
            <a:avLst/>
          </a:prstGeom>
          <a:noFill/>
        </p:spPr>
        <p:txBody>
          <a:bodyPr wrap="square" lIns="0" tIns="0" rIns="0" bIns="0" anchor="t">
            <a:spAutoFit/>
          </a:bodyPr>
          <a:lstStyle/>
          <a:p>
            <a:r>
              <a:rPr sz="1500" b="1" i="0">
                <a:solidFill>
                  <a:srgbClr val="3D5A73"/>
                </a:solidFill>
                <a:latin typeface="Georgia"/>
              </a:rPr>
              <a:t>POINT 1 · vv35–40</a:t>
            </a:r>
          </a:p>
        </p:txBody>
      </p:sp>
      <p:sp>
        <p:nvSpPr>
          <p:cNvPr id="3" name="TextBox 2"/>
          <p:cNvSpPr txBox="1"/>
          <p:nvPr/>
        </p:nvSpPr>
        <p:spPr>
          <a:xfrm>
            <a:off x="640080" y="1325880"/>
            <a:ext cx="7863840" cy="1828800"/>
          </a:xfrm>
          <a:prstGeom prst="rect">
            <a:avLst/>
          </a:prstGeom>
          <a:noFill/>
        </p:spPr>
        <p:txBody>
          <a:bodyPr wrap="square" lIns="0" tIns="0" rIns="0" bIns="0" anchor="b">
            <a:spAutoFit/>
          </a:bodyPr>
          <a:lstStyle/>
          <a:p>
            <a:pPr>
              <a:lnSpc>
                <a:spcPct val="100000"/>
              </a:lnSpc>
            </a:pPr>
            <a:r>
              <a:rPr sz="4600" b="1" i="0">
                <a:solidFill>
                  <a:srgbClr val="1F1D1B"/>
                </a:solidFill>
                <a:latin typeface="Georgia"/>
              </a:rPr>
              <a:t>What does </a:t>
            </a:r>
            <a:r>
              <a:rPr sz="4600" b="1" i="0">
                <a:solidFill>
                  <a:srgbClr val="3D5A73"/>
                </a:solidFill>
                <a:latin typeface="Georgia"/>
              </a:rPr>
              <a:t>ready</a:t>
            </a:r>
            <a:r>
              <a:rPr sz="4600" b="1" i="0">
                <a:solidFill>
                  <a:srgbClr val="1F1D1B"/>
                </a:solidFill>
                <a:latin typeface="Georgia"/>
              </a:rPr>
              <a:t> look like?</a:t>
            </a:r>
          </a:p>
        </p:txBody>
      </p:sp>
      <p:cxnSp>
        <p:nvCxnSpPr>
          <p:cNvPr id="4" name="Connector 3"/>
          <p:cNvCxnSpPr/>
          <p:nvPr/>
        </p:nvCxnSpPr>
        <p:spPr>
          <a:xfrm>
            <a:off x="685800" y="3383280"/>
            <a:ext cx="822960" cy="0"/>
          </a:xfrm>
          <a:prstGeom prst="line">
            <a:avLst/>
          </a:prstGeom>
          <a:ln w="19050">
            <a:solidFill>
              <a:srgbClr val="3D5A73"/>
            </a:solidFill>
          </a:ln>
        </p:spPr>
        <p:style>
          <a:lnRef idx="2">
            <a:schemeClr val="accent1"/>
          </a:lnRef>
          <a:fillRef idx="0">
            <a:schemeClr val="accent1"/>
          </a:fillRef>
          <a:effectRef idx="1">
            <a:schemeClr val="accent1"/>
          </a:effectRef>
          <a:fontRef idx="minor">
            <a:schemeClr val="tx1"/>
          </a:fontRef>
        </p:style>
      </p:cxnSp>
      <p:sp>
        <p:nvSpPr>
          <p:cNvPr id="5" name="TextBox 4"/>
          <p:cNvSpPr txBox="1"/>
          <p:nvPr/>
        </p:nvSpPr>
        <p:spPr>
          <a:xfrm>
            <a:off x="640080" y="3520440"/>
            <a:ext cx="7863840" cy="731520"/>
          </a:xfrm>
          <a:prstGeom prst="rect">
            <a:avLst/>
          </a:prstGeom>
          <a:noFill/>
        </p:spPr>
        <p:txBody>
          <a:bodyPr wrap="square" lIns="0" tIns="0" rIns="0" bIns="0" anchor="t">
            <a:spAutoFit/>
          </a:bodyPr>
          <a:lstStyle/>
          <a:p>
            <a:r>
              <a:rPr sz="2600" b="0" i="1">
                <a:solidFill>
                  <a:srgbClr val="3D5A73"/>
                </a:solidFill>
                <a:latin typeface="Georgia"/>
              </a:rPr>
              <a:t>Don’t get ready. Stay ready.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548640"/>
            <a:ext cx="8046720" cy="320040"/>
          </a:xfrm>
          <a:prstGeom prst="rect">
            <a:avLst/>
          </a:prstGeom>
          <a:noFill/>
        </p:spPr>
        <p:txBody>
          <a:bodyPr wrap="square" lIns="0" tIns="0" rIns="0" bIns="0" anchor="t">
            <a:spAutoFit/>
          </a:bodyPr>
          <a:lstStyle/>
          <a:p>
            <a:r>
              <a:rPr sz="1400" b="1" i="0">
                <a:solidFill>
                  <a:srgbClr val="3D5A73"/>
                </a:solidFill>
                <a:latin typeface="Georgia"/>
              </a:rPr>
              <a:t>LUKE 12:35–36 (ESV)</a:t>
            </a:r>
          </a:p>
        </p:txBody>
      </p:sp>
      <p:sp>
        <p:nvSpPr>
          <p:cNvPr id="3" name="TextBox 2"/>
          <p:cNvSpPr txBox="1"/>
          <p:nvPr/>
        </p:nvSpPr>
        <p:spPr>
          <a:xfrm>
            <a:off x="548640" y="1005840"/>
            <a:ext cx="8046720" cy="3474720"/>
          </a:xfrm>
          <a:prstGeom prst="rect">
            <a:avLst/>
          </a:prstGeom>
          <a:noFill/>
        </p:spPr>
        <p:txBody>
          <a:bodyPr wrap="square" lIns="0" tIns="0" rIns="0" bIns="0" anchor="t">
            <a:spAutoFit/>
          </a:bodyPr>
          <a:lstStyle/>
          <a:p>
            <a:pPr>
              <a:lnSpc>
                <a:spcPct val="110000"/>
              </a:lnSpc>
            </a:pPr>
            <a:r>
              <a:rPr sz="2400" b="1" i="0">
                <a:solidFill>
                  <a:srgbClr val="3D5A73"/>
                </a:solidFill>
                <a:latin typeface="Georgia"/>
              </a:rPr>
              <a:t>Stay dressed for action</a:t>
            </a:r>
            <a:r>
              <a:rPr sz="2400" b="0" i="0">
                <a:solidFill>
                  <a:srgbClr val="1F1D1B"/>
                </a:solidFill>
                <a:latin typeface="Georgia"/>
              </a:rPr>
              <a:t> and </a:t>
            </a:r>
            <a:r>
              <a:rPr sz="2400" b="1" i="0">
                <a:solidFill>
                  <a:srgbClr val="3D5A73"/>
                </a:solidFill>
                <a:latin typeface="Georgia"/>
              </a:rPr>
              <a:t>keep your lamps burning</a:t>
            </a:r>
            <a:r>
              <a:rPr sz="2400" b="0" i="0">
                <a:solidFill>
                  <a:srgbClr val="1F1D1B"/>
                </a:solidFill>
                <a:latin typeface="Georgia"/>
              </a:rPr>
              <a:t>, and be like men who are </a:t>
            </a:r>
            <a:r>
              <a:rPr sz="2400" b="1" i="0">
                <a:solidFill>
                  <a:srgbClr val="3D5A73"/>
                </a:solidFill>
                <a:latin typeface="Georgia"/>
              </a:rPr>
              <a:t>waiting</a:t>
            </a:r>
            <a:r>
              <a:rPr sz="2400" b="0" i="0">
                <a:solidFill>
                  <a:srgbClr val="1F1D1B"/>
                </a:solidFill>
                <a:latin typeface="Georgia"/>
              </a:rPr>
              <a:t> for their master to come home from the wedding feast, so that they may open the door to him at once when he comes and knocks.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sudan_collage.jpg"/>
          <p:cNvPicPr>
            <a:picLocks noChangeAspect="1"/>
          </p:cNvPicPr>
          <p:nvPr/>
        </p:nvPicPr>
        <p:blipFill>
          <a:blip r:embed="rId3"/>
          <a:stretch>
            <a:fillRect/>
          </a:stretch>
        </p:blipFill>
        <p:spPr>
          <a:xfrm>
            <a:off x="0" y="0"/>
            <a:ext cx="9144000" cy="5143500"/>
          </a:xfrm>
          <a:prstGeom prst="rect">
            <a:avLst/>
          </a:prstGeom>
        </p:spPr>
      </p:pic>
      <p:sp>
        <p:nvSpPr>
          <p:cNvPr id="3" name="Rectangle 2"/>
          <p:cNvSpPr/>
          <p:nvPr/>
        </p:nvSpPr>
        <p:spPr>
          <a:xfrm>
            <a:off x="0" y="4206240"/>
            <a:ext cx="9144000" cy="937260"/>
          </a:xfrm>
          <a:prstGeom prst="rect">
            <a:avLst/>
          </a:prstGeom>
          <a:solidFill>
            <a:srgbClr val="1F1D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548640" y="4251960"/>
            <a:ext cx="8046720" cy="845820"/>
          </a:xfrm>
          <a:prstGeom prst="rect">
            <a:avLst/>
          </a:prstGeom>
          <a:noFill/>
        </p:spPr>
        <p:txBody>
          <a:bodyPr wrap="square" lIns="0" tIns="0" rIns="0" bIns="0" anchor="ctr">
            <a:spAutoFit/>
          </a:bodyPr>
          <a:lstStyle/>
          <a:p>
            <a:r>
              <a:rPr sz="3000" b="1" i="0">
                <a:solidFill>
                  <a:srgbClr val="FFFFFF"/>
                </a:solidFill>
                <a:latin typeface="Georgia"/>
              </a:rPr>
              <a:t>South Sudan Mission Trip</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548640"/>
            <a:ext cx="8046720" cy="320040"/>
          </a:xfrm>
          <a:prstGeom prst="rect">
            <a:avLst/>
          </a:prstGeom>
          <a:noFill/>
        </p:spPr>
        <p:txBody>
          <a:bodyPr wrap="square" lIns="0" tIns="0" rIns="0" bIns="0" anchor="t">
            <a:spAutoFit/>
          </a:bodyPr>
          <a:lstStyle/>
          <a:p>
            <a:r>
              <a:rPr sz="1400" b="1" i="0">
                <a:solidFill>
                  <a:srgbClr val="3D5A73"/>
                </a:solidFill>
                <a:latin typeface="Georgia"/>
              </a:rPr>
              <a:t>LUKE 12:37–38 (ESV)</a:t>
            </a:r>
          </a:p>
        </p:txBody>
      </p:sp>
      <p:sp>
        <p:nvSpPr>
          <p:cNvPr id="3" name="TextBox 2"/>
          <p:cNvSpPr txBox="1"/>
          <p:nvPr/>
        </p:nvSpPr>
        <p:spPr>
          <a:xfrm>
            <a:off x="548640" y="1005840"/>
            <a:ext cx="8046720" cy="3474720"/>
          </a:xfrm>
          <a:prstGeom prst="rect">
            <a:avLst/>
          </a:prstGeom>
          <a:noFill/>
        </p:spPr>
        <p:txBody>
          <a:bodyPr wrap="square" lIns="0" tIns="0" rIns="0" bIns="0" anchor="t">
            <a:spAutoFit/>
          </a:bodyPr>
          <a:lstStyle/>
          <a:p>
            <a:pPr>
              <a:lnSpc>
                <a:spcPct val="110000"/>
              </a:lnSpc>
            </a:pPr>
            <a:r>
              <a:rPr sz="2400" b="1" i="0">
                <a:solidFill>
                  <a:srgbClr val="3D5A73"/>
                </a:solidFill>
                <a:latin typeface="Georgia"/>
              </a:rPr>
              <a:t>Blessed</a:t>
            </a:r>
            <a:r>
              <a:rPr sz="2400" b="0" i="0">
                <a:solidFill>
                  <a:srgbClr val="1F1D1B"/>
                </a:solidFill>
                <a:latin typeface="Georgia"/>
              </a:rPr>
              <a:t> are those servants whom the master finds </a:t>
            </a:r>
            <a:r>
              <a:rPr sz="2400" b="1" i="0">
                <a:solidFill>
                  <a:srgbClr val="3D5A73"/>
                </a:solidFill>
                <a:latin typeface="Georgia"/>
              </a:rPr>
              <a:t>awake</a:t>
            </a:r>
            <a:r>
              <a:rPr sz="2400" b="0" i="0">
                <a:solidFill>
                  <a:srgbClr val="1F1D1B"/>
                </a:solidFill>
                <a:latin typeface="Georgia"/>
              </a:rPr>
              <a:t> when he comes. Truly, I say to you, he will </a:t>
            </a:r>
            <a:r>
              <a:rPr sz="2400" b="1" i="0">
                <a:solidFill>
                  <a:srgbClr val="3D5A73"/>
                </a:solidFill>
                <a:latin typeface="Georgia"/>
              </a:rPr>
              <a:t>dress himself for service</a:t>
            </a:r>
            <a:r>
              <a:rPr sz="2400" b="0" i="0">
                <a:solidFill>
                  <a:srgbClr val="1F1D1B"/>
                </a:solidFill>
                <a:latin typeface="Georgia"/>
              </a:rPr>
              <a:t> and have them recline at table, and he will come and </a:t>
            </a:r>
            <a:r>
              <a:rPr sz="2400" b="1" i="0">
                <a:solidFill>
                  <a:srgbClr val="3D5A73"/>
                </a:solidFill>
                <a:latin typeface="Georgia"/>
              </a:rPr>
              <a:t>serve them</a:t>
            </a:r>
            <a:r>
              <a:rPr sz="2400" b="0" i="0">
                <a:solidFill>
                  <a:srgbClr val="1F1D1B"/>
                </a:solidFill>
                <a:latin typeface="Georgia"/>
              </a:rPr>
              <a:t>. If he comes in the second watch, or in the third, and finds them awake, </a:t>
            </a:r>
            <a:r>
              <a:rPr sz="2400" b="1" i="0">
                <a:solidFill>
                  <a:srgbClr val="3D5A73"/>
                </a:solidFill>
                <a:latin typeface="Georgia"/>
              </a:rPr>
              <a:t>blessed</a:t>
            </a:r>
            <a:r>
              <a:rPr sz="2400" b="0" i="0">
                <a:solidFill>
                  <a:srgbClr val="1F1D1B"/>
                </a:solidFill>
                <a:latin typeface="Georgia"/>
              </a:rPr>
              <a:t> are those servants!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548640"/>
            <a:ext cx="8046720" cy="320040"/>
          </a:xfrm>
          <a:prstGeom prst="rect">
            <a:avLst/>
          </a:prstGeom>
          <a:noFill/>
        </p:spPr>
        <p:txBody>
          <a:bodyPr wrap="square" lIns="0" tIns="0" rIns="0" bIns="0" anchor="t">
            <a:spAutoFit/>
          </a:bodyPr>
          <a:lstStyle/>
          <a:p>
            <a:r>
              <a:rPr sz="1400" b="1" i="0">
                <a:solidFill>
                  <a:srgbClr val="3D5A73"/>
                </a:solidFill>
                <a:latin typeface="Georgia"/>
              </a:rPr>
              <a:t>LUKE 12:39–40 (ESV)</a:t>
            </a:r>
          </a:p>
        </p:txBody>
      </p:sp>
      <p:sp>
        <p:nvSpPr>
          <p:cNvPr id="3" name="TextBox 2"/>
          <p:cNvSpPr txBox="1"/>
          <p:nvPr/>
        </p:nvSpPr>
        <p:spPr>
          <a:xfrm>
            <a:off x="548640" y="1005840"/>
            <a:ext cx="8046720" cy="3474720"/>
          </a:xfrm>
          <a:prstGeom prst="rect">
            <a:avLst/>
          </a:prstGeom>
          <a:noFill/>
        </p:spPr>
        <p:txBody>
          <a:bodyPr wrap="square" lIns="0" tIns="0" rIns="0" bIns="0" anchor="t">
            <a:spAutoFit/>
          </a:bodyPr>
          <a:lstStyle/>
          <a:p>
            <a:pPr>
              <a:lnSpc>
                <a:spcPct val="110000"/>
              </a:lnSpc>
            </a:pPr>
            <a:r>
              <a:rPr sz="2400" b="0" i="0">
                <a:solidFill>
                  <a:srgbClr val="1F1D1B"/>
                </a:solidFill>
                <a:latin typeface="Georgia"/>
              </a:rPr>
              <a:t>But know this, that if the master of the house had known at what hour the thief was coming, he would not have left his house to be broken into. You also must be </a:t>
            </a:r>
            <a:r>
              <a:rPr sz="2400" b="1" i="0">
                <a:solidFill>
                  <a:srgbClr val="3D5A73"/>
                </a:solidFill>
                <a:latin typeface="Georgia"/>
              </a:rPr>
              <a:t>ready</a:t>
            </a:r>
            <a:r>
              <a:rPr sz="2400" b="0" i="0">
                <a:solidFill>
                  <a:srgbClr val="1F1D1B"/>
                </a:solidFill>
                <a:latin typeface="Georgia"/>
              </a:rPr>
              <a:t>, for the Son of Man is coming at an hour you do not expect.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822960"/>
            <a:ext cx="7680960" cy="3291840"/>
          </a:xfrm>
          <a:prstGeom prst="rect">
            <a:avLst/>
          </a:prstGeom>
          <a:noFill/>
        </p:spPr>
        <p:txBody>
          <a:bodyPr wrap="square" lIns="0" tIns="0" rIns="0" bIns="0" anchor="ctr">
            <a:spAutoFit/>
          </a:bodyPr>
          <a:lstStyle/>
          <a:p>
            <a:pPr algn="ctr">
              <a:lnSpc>
                <a:spcPct val="105000"/>
              </a:lnSpc>
            </a:pPr>
            <a:r>
              <a:rPr sz="3400" b="1" i="0">
                <a:solidFill>
                  <a:srgbClr val="1F1D1B"/>
                </a:solidFill>
                <a:latin typeface="Georgia"/>
              </a:rPr>
              <a:t>The worst thing in life</a:t>
            </a:r>
          </a:p>
          <a:p>
            <a:pPr algn="ctr">
              <a:lnSpc>
                <a:spcPct val="105000"/>
              </a:lnSpc>
            </a:pPr>
            <a:r>
              <a:rPr sz="3400" b="1" i="0">
                <a:solidFill>
                  <a:srgbClr val="3D5A73"/>
                </a:solidFill>
                <a:latin typeface="Georgia"/>
              </a:rPr>
              <a:t>is to be prepared</a:t>
            </a:r>
          </a:p>
          <a:p>
            <a:pPr algn="ctr">
              <a:lnSpc>
                <a:spcPct val="105000"/>
              </a:lnSpc>
            </a:pPr>
            <a:r>
              <a:rPr sz="3400" b="1" i="0">
                <a:solidFill>
                  <a:srgbClr val="3D5A73"/>
                </a:solidFill>
                <a:latin typeface="Georgia"/>
              </a:rPr>
              <a:t>for the wrong thing.</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0080" y="868680"/>
            <a:ext cx="7315200" cy="365760"/>
          </a:xfrm>
          <a:prstGeom prst="rect">
            <a:avLst/>
          </a:prstGeom>
          <a:noFill/>
        </p:spPr>
        <p:txBody>
          <a:bodyPr wrap="square" lIns="0" tIns="0" rIns="0" bIns="0" anchor="t">
            <a:spAutoFit/>
          </a:bodyPr>
          <a:lstStyle/>
          <a:p>
            <a:r>
              <a:rPr sz="1500" b="1" i="0">
                <a:solidFill>
                  <a:srgbClr val="3D5A73"/>
                </a:solidFill>
                <a:latin typeface="Georgia"/>
              </a:rPr>
              <a:t>POINT 2 · vv41–46</a:t>
            </a:r>
          </a:p>
        </p:txBody>
      </p:sp>
      <p:sp>
        <p:nvSpPr>
          <p:cNvPr id="3" name="TextBox 2"/>
          <p:cNvSpPr txBox="1"/>
          <p:nvPr/>
        </p:nvSpPr>
        <p:spPr>
          <a:xfrm>
            <a:off x="640080" y="1325880"/>
            <a:ext cx="7863840" cy="1828800"/>
          </a:xfrm>
          <a:prstGeom prst="rect">
            <a:avLst/>
          </a:prstGeom>
          <a:noFill/>
        </p:spPr>
        <p:txBody>
          <a:bodyPr wrap="square" lIns="0" tIns="0" rIns="0" bIns="0" anchor="b">
            <a:spAutoFit/>
          </a:bodyPr>
          <a:lstStyle/>
          <a:p>
            <a:pPr>
              <a:lnSpc>
                <a:spcPct val="100000"/>
              </a:lnSpc>
            </a:pPr>
            <a:r>
              <a:rPr sz="3600" b="1" i="0">
                <a:solidFill>
                  <a:srgbClr val="1F1D1B"/>
                </a:solidFill>
                <a:latin typeface="Georgia"/>
              </a:rPr>
              <a:t>When Jesus returns, what kind of </a:t>
            </a:r>
            <a:r>
              <a:rPr sz="3600" b="1" i="0">
                <a:solidFill>
                  <a:srgbClr val="3D5A73"/>
                </a:solidFill>
                <a:latin typeface="Georgia"/>
              </a:rPr>
              <a:t>servant</a:t>
            </a:r>
            <a:r>
              <a:rPr sz="3600" b="1" i="0">
                <a:solidFill>
                  <a:srgbClr val="1F1D1B"/>
                </a:solidFill>
                <a:latin typeface="Georgia"/>
              </a:rPr>
              <a:t> will you be?</a:t>
            </a:r>
          </a:p>
        </p:txBody>
      </p:sp>
      <p:cxnSp>
        <p:nvCxnSpPr>
          <p:cNvPr id="4" name="Connector 3"/>
          <p:cNvCxnSpPr/>
          <p:nvPr/>
        </p:nvCxnSpPr>
        <p:spPr>
          <a:xfrm>
            <a:off x="685800" y="3383280"/>
            <a:ext cx="822960" cy="0"/>
          </a:xfrm>
          <a:prstGeom prst="line">
            <a:avLst/>
          </a:prstGeom>
          <a:ln w="19050">
            <a:solidFill>
              <a:srgbClr val="3D5A73"/>
            </a:solidFill>
          </a:ln>
        </p:spPr>
        <p:style>
          <a:lnRef idx="2">
            <a:schemeClr val="accent1"/>
          </a:lnRef>
          <a:fillRef idx="0">
            <a:schemeClr val="accent1"/>
          </a:fillRef>
          <a:effectRef idx="1">
            <a:schemeClr val="accent1"/>
          </a:effectRef>
          <a:fontRef idx="minor">
            <a:schemeClr val="tx1"/>
          </a:fontRef>
        </p:style>
      </p:cxnSp>
      <p:sp>
        <p:nvSpPr>
          <p:cNvPr id="5" name="TextBox 4"/>
          <p:cNvSpPr txBox="1"/>
          <p:nvPr/>
        </p:nvSpPr>
        <p:spPr>
          <a:xfrm>
            <a:off x="640080" y="3520440"/>
            <a:ext cx="7863840" cy="731520"/>
          </a:xfrm>
          <a:prstGeom prst="rect">
            <a:avLst/>
          </a:prstGeom>
          <a:noFill/>
        </p:spPr>
        <p:txBody>
          <a:bodyPr wrap="square" lIns="0" tIns="0" rIns="0" bIns="0" anchor="t">
            <a:spAutoFit/>
          </a:bodyPr>
          <a:lstStyle/>
          <a:p>
            <a:r>
              <a:rPr sz="2600" b="0" i="1">
                <a:solidFill>
                  <a:srgbClr val="3D5A73"/>
                </a:solidFill>
                <a:latin typeface="Georgia"/>
              </a:rPr>
              <a:t>It’s his house. We just hold the keys.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548640"/>
            <a:ext cx="8046720" cy="320040"/>
          </a:xfrm>
          <a:prstGeom prst="rect">
            <a:avLst/>
          </a:prstGeom>
          <a:noFill/>
        </p:spPr>
        <p:txBody>
          <a:bodyPr wrap="square" lIns="0" tIns="0" rIns="0" bIns="0" anchor="t">
            <a:spAutoFit/>
          </a:bodyPr>
          <a:lstStyle/>
          <a:p>
            <a:r>
              <a:rPr sz="1400" b="1" i="0">
                <a:solidFill>
                  <a:srgbClr val="3D5A73"/>
                </a:solidFill>
                <a:latin typeface="Georgia"/>
              </a:rPr>
              <a:t>LUKE 12:41–44 (ESV)</a:t>
            </a:r>
          </a:p>
        </p:txBody>
      </p:sp>
      <p:sp>
        <p:nvSpPr>
          <p:cNvPr id="3" name="TextBox 2"/>
          <p:cNvSpPr txBox="1"/>
          <p:nvPr/>
        </p:nvSpPr>
        <p:spPr>
          <a:xfrm>
            <a:off x="548640" y="1005840"/>
            <a:ext cx="8046720" cy="3474720"/>
          </a:xfrm>
          <a:prstGeom prst="rect">
            <a:avLst/>
          </a:prstGeom>
          <a:noFill/>
        </p:spPr>
        <p:txBody>
          <a:bodyPr wrap="square" lIns="0" tIns="0" rIns="0" bIns="0" anchor="t">
            <a:spAutoFit/>
          </a:bodyPr>
          <a:lstStyle/>
          <a:p>
            <a:pPr>
              <a:lnSpc>
                <a:spcPct val="110000"/>
              </a:lnSpc>
            </a:pPr>
            <a:r>
              <a:rPr sz="2100" b="0" i="0">
                <a:solidFill>
                  <a:srgbClr val="1F1D1B"/>
                </a:solidFill>
                <a:latin typeface="Georgia"/>
              </a:rPr>
              <a:t>41 Peter said, “Lord, are you telling this parable for us or for all?” 42 And the Lord said, “Who then is the faithful and wise manager, whom his master will set over his household, to give them their portion of food at the proper time? 43 Blessed is that servant whom his master will find so doing when he comes. 44 Truly, I say to you, he will set him over all his possessions.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365760"/>
            <a:ext cx="8046720" cy="594360"/>
          </a:xfrm>
          <a:prstGeom prst="rect">
            <a:avLst/>
          </a:prstGeom>
          <a:noFill/>
        </p:spPr>
        <p:txBody>
          <a:bodyPr wrap="square" lIns="0" tIns="0" rIns="0" bIns="0" anchor="ctr">
            <a:spAutoFit/>
          </a:bodyPr>
          <a:lstStyle/>
          <a:p>
            <a:r>
              <a:rPr sz="2800" b="1" i="0">
                <a:solidFill>
                  <a:srgbClr val="1F1D1B"/>
                </a:solidFill>
                <a:latin typeface="Georgia"/>
              </a:rPr>
              <a:t>What has he put in our care?</a:t>
            </a:r>
          </a:p>
        </p:txBody>
      </p:sp>
      <p:cxnSp>
        <p:nvCxnSpPr>
          <p:cNvPr id="3" name="Connector 2"/>
          <p:cNvCxnSpPr/>
          <p:nvPr/>
        </p:nvCxnSpPr>
        <p:spPr>
          <a:xfrm>
            <a:off x="594360" y="1051560"/>
            <a:ext cx="548640" cy="0"/>
          </a:xfrm>
          <a:prstGeom prst="line">
            <a:avLst/>
          </a:prstGeom>
          <a:ln w="19050">
            <a:solidFill>
              <a:srgbClr val="3D5A73"/>
            </a:solidFill>
          </a:ln>
        </p:spPr>
        <p:style>
          <a:lnRef idx="2">
            <a:schemeClr val="accent1"/>
          </a:lnRef>
          <a:fillRef idx="0">
            <a:schemeClr val="accent1"/>
          </a:fillRef>
          <a:effectRef idx="1">
            <a:schemeClr val="accent1"/>
          </a:effectRef>
          <a:fontRef idx="minor">
            <a:schemeClr val="tx1"/>
          </a:fontRef>
        </p:style>
      </p:cxnSp>
      <p:sp>
        <p:nvSpPr>
          <p:cNvPr id="4" name="TextBox 3"/>
          <p:cNvSpPr txBox="1"/>
          <p:nvPr/>
        </p:nvSpPr>
        <p:spPr>
          <a:xfrm>
            <a:off x="548640" y="1280160"/>
            <a:ext cx="8046720" cy="3291840"/>
          </a:xfrm>
          <a:prstGeom prst="rect">
            <a:avLst/>
          </a:prstGeom>
          <a:noFill/>
        </p:spPr>
        <p:txBody>
          <a:bodyPr wrap="square" lIns="0" tIns="0" rIns="0" bIns="0" anchor="t">
            <a:spAutoFit/>
          </a:bodyPr>
          <a:lstStyle/>
          <a:p>
            <a:pPr>
              <a:lnSpc>
                <a:spcPct val="110000"/>
              </a:lnSpc>
            </a:pPr>
            <a:r>
              <a:rPr sz="2400" b="0" i="0">
                <a:solidFill>
                  <a:srgbClr val="1F1D1B"/>
                </a:solidFill>
                <a:latin typeface="Georgia"/>
              </a:rPr>
              <a:t>“…whom his master will set over </a:t>
            </a:r>
            <a:r>
              <a:rPr sz="2400" b="1" i="0">
                <a:solidFill>
                  <a:srgbClr val="3D5A73"/>
                </a:solidFill>
                <a:latin typeface="Georgia"/>
              </a:rPr>
              <a:t>his household</a:t>
            </a:r>
            <a:r>
              <a:rPr sz="2400" b="0" i="0">
                <a:solidFill>
                  <a:srgbClr val="1F1D1B"/>
                </a:solidFill>
                <a:latin typeface="Georgia"/>
              </a:rPr>
              <a:t>…” (v42)</a:t>
            </a:r>
          </a:p>
          <a:p>
            <a:pPr>
              <a:lnSpc>
                <a:spcPct val="110000"/>
              </a:lnSpc>
              <a:spcBef>
                <a:spcPts val="1400"/>
              </a:spcBef>
            </a:pPr>
            <a:r>
              <a:rPr sz="2400" b="0" i="0">
                <a:solidFill>
                  <a:srgbClr val="1F1D1B"/>
                </a:solidFill>
                <a:latin typeface="Georgia"/>
              </a:rPr>
              <a:t>“…he will set him over </a:t>
            </a:r>
            <a:r>
              <a:rPr sz="2400" b="1" i="0">
                <a:solidFill>
                  <a:srgbClr val="3D5A73"/>
                </a:solidFill>
                <a:latin typeface="Georgia"/>
              </a:rPr>
              <a:t>all his possessions</a:t>
            </a:r>
            <a:r>
              <a:rPr sz="2400" b="0" i="0">
                <a:solidFill>
                  <a:srgbClr val="1F1D1B"/>
                </a:solidFill>
                <a:latin typeface="Georgia"/>
              </a:rPr>
              <a:t>.” (v44)</a:t>
            </a:r>
          </a:p>
          <a:p>
            <a:pPr>
              <a:lnSpc>
                <a:spcPct val="110000"/>
              </a:lnSpc>
              <a:spcBef>
                <a:spcPts val="1400"/>
              </a:spcBef>
            </a:pPr>
            <a:r>
              <a:rPr sz="2400" b="0" i="0">
                <a:solidFill>
                  <a:srgbClr val="1F1D1B"/>
                </a:solidFill>
                <a:latin typeface="Georgia"/>
              </a:rPr>
              <a:t>For us: </a:t>
            </a:r>
            <a:r>
              <a:rPr sz="2400" b="1" i="0">
                <a:solidFill>
                  <a:srgbClr val="3D5A73"/>
                </a:solidFill>
                <a:latin typeface="Georgia"/>
              </a:rPr>
              <a:t>everything Jesus has put in our care</a:t>
            </a:r>
            <a:r>
              <a:rPr sz="2400" b="0" i="0">
                <a:solidFill>
                  <a:srgbClr val="1F1D1B"/>
                </a:solidFill>
                <a:latin typeface="Georgia"/>
              </a:rPr>
              <a:t> — our life · our home · our work · our church.</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457200"/>
            <a:ext cx="7680960" cy="320040"/>
          </a:xfrm>
          <a:prstGeom prst="rect">
            <a:avLst/>
          </a:prstGeom>
          <a:noFill/>
        </p:spPr>
        <p:txBody>
          <a:bodyPr wrap="square" lIns="0" tIns="0" rIns="0" bIns="0" anchor="t">
            <a:spAutoFit/>
          </a:bodyPr>
          <a:lstStyle/>
          <a:p>
            <a:r>
              <a:rPr sz="1300" b="1" i="0">
                <a:solidFill>
                  <a:srgbClr val="3D5A73"/>
                </a:solidFill>
                <a:latin typeface="Georgia"/>
              </a:rPr>
              <a:t>WHAT DOES IT MEAN?</a:t>
            </a:r>
          </a:p>
        </p:txBody>
      </p:sp>
      <p:sp>
        <p:nvSpPr>
          <p:cNvPr id="3" name="TextBox 2"/>
          <p:cNvSpPr txBox="1"/>
          <p:nvPr/>
        </p:nvSpPr>
        <p:spPr>
          <a:xfrm>
            <a:off x="731520" y="777240"/>
            <a:ext cx="7680960" cy="731520"/>
          </a:xfrm>
          <a:prstGeom prst="rect">
            <a:avLst/>
          </a:prstGeom>
          <a:noFill/>
        </p:spPr>
        <p:txBody>
          <a:bodyPr wrap="square" lIns="0" tIns="0" rIns="0" bIns="0" anchor="b">
            <a:spAutoFit/>
          </a:bodyPr>
          <a:lstStyle/>
          <a:p>
            <a:r>
              <a:rPr sz="4800" b="1" i="0">
                <a:solidFill>
                  <a:srgbClr val="1F1D1B"/>
                </a:solidFill>
                <a:latin typeface="Georgia"/>
              </a:rPr>
              <a:t>Faithful</a:t>
            </a:r>
          </a:p>
        </p:txBody>
      </p:sp>
      <p:cxnSp>
        <p:nvCxnSpPr>
          <p:cNvPr id="4" name="Connector 3"/>
          <p:cNvCxnSpPr/>
          <p:nvPr/>
        </p:nvCxnSpPr>
        <p:spPr>
          <a:xfrm>
            <a:off x="749808" y="1691640"/>
            <a:ext cx="548640" cy="0"/>
          </a:xfrm>
          <a:prstGeom prst="line">
            <a:avLst/>
          </a:prstGeom>
          <a:ln w="19050">
            <a:solidFill>
              <a:srgbClr val="3D5A73"/>
            </a:solidFill>
          </a:ln>
        </p:spPr>
        <p:style>
          <a:lnRef idx="2">
            <a:schemeClr val="accent1"/>
          </a:lnRef>
          <a:fillRef idx="0">
            <a:schemeClr val="accent1"/>
          </a:fillRef>
          <a:effectRef idx="1">
            <a:schemeClr val="accent1"/>
          </a:effectRef>
          <a:fontRef idx="minor">
            <a:schemeClr val="tx1"/>
          </a:fontRef>
        </p:style>
      </p:cxnSp>
      <p:sp>
        <p:nvSpPr>
          <p:cNvPr id="5" name="TextBox 4"/>
          <p:cNvSpPr txBox="1"/>
          <p:nvPr/>
        </p:nvSpPr>
        <p:spPr>
          <a:xfrm>
            <a:off x="731520" y="2148840"/>
            <a:ext cx="7680960" cy="685800"/>
          </a:xfrm>
          <a:prstGeom prst="rect">
            <a:avLst/>
          </a:prstGeom>
          <a:noFill/>
        </p:spPr>
        <p:txBody>
          <a:bodyPr wrap="square" lIns="0" tIns="0" rIns="0" bIns="0" anchor="t">
            <a:spAutoFit/>
          </a:bodyPr>
          <a:lstStyle/>
          <a:p>
            <a:r>
              <a:rPr sz="2200" b="0" i="0">
                <a:solidFill>
                  <a:srgbClr val="1F1D1B"/>
                </a:solidFill>
                <a:latin typeface="Georgia"/>
              </a:rPr>
              <a:t>Trustworthy — someone you can count on with what’s been put in their care.</a:t>
            </a:r>
          </a:p>
        </p:txBody>
      </p:sp>
      <p:sp>
        <p:nvSpPr>
          <p:cNvPr id="6" name="TextBox 5"/>
          <p:cNvSpPr txBox="1"/>
          <p:nvPr/>
        </p:nvSpPr>
        <p:spPr>
          <a:xfrm>
            <a:off x="731520" y="2971800"/>
            <a:ext cx="7680960" cy="685800"/>
          </a:xfrm>
          <a:prstGeom prst="rect">
            <a:avLst/>
          </a:prstGeom>
          <a:noFill/>
        </p:spPr>
        <p:txBody>
          <a:bodyPr wrap="square" lIns="0" tIns="0" rIns="0" bIns="0" anchor="t">
            <a:spAutoFit/>
          </a:bodyPr>
          <a:lstStyle/>
          <a:p>
            <a:r>
              <a:rPr sz="2600" b="1" i="0">
                <a:solidFill>
                  <a:srgbClr val="3D5A73"/>
                </a:solidFill>
                <a:latin typeface="Georgia"/>
              </a:rPr>
              <a:t>Faithful does the job when nobody’s checking.</a:t>
            </a:r>
          </a:p>
        </p:txBody>
      </p:sp>
      <p:sp>
        <p:nvSpPr>
          <p:cNvPr id="7" name="TextBox 6"/>
          <p:cNvSpPr txBox="1"/>
          <p:nvPr/>
        </p:nvSpPr>
        <p:spPr>
          <a:xfrm>
            <a:off x="731520" y="3931920"/>
            <a:ext cx="7680960" cy="685800"/>
          </a:xfrm>
          <a:prstGeom prst="rect">
            <a:avLst/>
          </a:prstGeom>
          <a:noFill/>
        </p:spPr>
        <p:txBody>
          <a:bodyPr wrap="square" lIns="0" tIns="0" rIns="0" bIns="0" anchor="t">
            <a:spAutoFit/>
          </a:bodyPr>
          <a:lstStyle/>
          <a:p>
            <a:r>
              <a:rPr sz="1400" b="0" i="1">
                <a:solidFill>
                  <a:srgbClr val="5A5650"/>
                </a:solidFill>
                <a:latin typeface="Georgia"/>
              </a:rPr>
              <a:t>Joseph, left in charge of Potiphar’s house: “How then can I do this great wickedness and sin against God?” (Genesis 39:9, ESV)</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457200"/>
            <a:ext cx="7680960" cy="320040"/>
          </a:xfrm>
          <a:prstGeom prst="rect">
            <a:avLst/>
          </a:prstGeom>
          <a:noFill/>
        </p:spPr>
        <p:txBody>
          <a:bodyPr wrap="square" lIns="0" tIns="0" rIns="0" bIns="0" anchor="t">
            <a:spAutoFit/>
          </a:bodyPr>
          <a:lstStyle/>
          <a:p>
            <a:r>
              <a:rPr sz="1300" b="1" i="0">
                <a:solidFill>
                  <a:srgbClr val="3D5A73"/>
                </a:solidFill>
                <a:latin typeface="Georgia"/>
              </a:rPr>
              <a:t>WHAT DOES IT MEAN?</a:t>
            </a:r>
          </a:p>
        </p:txBody>
      </p:sp>
      <p:sp>
        <p:nvSpPr>
          <p:cNvPr id="3" name="TextBox 2"/>
          <p:cNvSpPr txBox="1"/>
          <p:nvPr/>
        </p:nvSpPr>
        <p:spPr>
          <a:xfrm>
            <a:off x="731520" y="777240"/>
            <a:ext cx="7680960" cy="731520"/>
          </a:xfrm>
          <a:prstGeom prst="rect">
            <a:avLst/>
          </a:prstGeom>
          <a:noFill/>
        </p:spPr>
        <p:txBody>
          <a:bodyPr wrap="square" lIns="0" tIns="0" rIns="0" bIns="0" anchor="b">
            <a:spAutoFit/>
          </a:bodyPr>
          <a:lstStyle/>
          <a:p>
            <a:r>
              <a:rPr sz="4800" b="1" i="0">
                <a:solidFill>
                  <a:srgbClr val="1F1D1B"/>
                </a:solidFill>
                <a:latin typeface="Georgia"/>
              </a:rPr>
              <a:t>Wise</a:t>
            </a:r>
          </a:p>
        </p:txBody>
      </p:sp>
      <p:cxnSp>
        <p:nvCxnSpPr>
          <p:cNvPr id="4" name="Connector 3"/>
          <p:cNvCxnSpPr/>
          <p:nvPr/>
        </p:nvCxnSpPr>
        <p:spPr>
          <a:xfrm>
            <a:off x="749808" y="1691640"/>
            <a:ext cx="548640" cy="0"/>
          </a:xfrm>
          <a:prstGeom prst="line">
            <a:avLst/>
          </a:prstGeom>
          <a:ln w="19050">
            <a:solidFill>
              <a:srgbClr val="3D5A73"/>
            </a:solidFill>
          </a:ln>
        </p:spPr>
        <p:style>
          <a:lnRef idx="2">
            <a:schemeClr val="accent1"/>
          </a:lnRef>
          <a:fillRef idx="0">
            <a:schemeClr val="accent1"/>
          </a:fillRef>
          <a:effectRef idx="1">
            <a:schemeClr val="accent1"/>
          </a:effectRef>
          <a:fontRef idx="minor">
            <a:schemeClr val="tx1"/>
          </a:fontRef>
        </p:style>
      </p:cxnSp>
      <p:sp>
        <p:nvSpPr>
          <p:cNvPr id="5" name="TextBox 4"/>
          <p:cNvSpPr txBox="1"/>
          <p:nvPr/>
        </p:nvSpPr>
        <p:spPr>
          <a:xfrm>
            <a:off x="731520" y="2148840"/>
            <a:ext cx="7680960" cy="685800"/>
          </a:xfrm>
          <a:prstGeom prst="rect">
            <a:avLst/>
          </a:prstGeom>
          <a:noFill/>
        </p:spPr>
        <p:txBody>
          <a:bodyPr wrap="square" lIns="0" tIns="0" rIns="0" bIns="0" anchor="t">
            <a:spAutoFit/>
          </a:bodyPr>
          <a:lstStyle/>
          <a:p>
            <a:r>
              <a:rPr sz="2200" b="0" i="0">
                <a:solidFill>
                  <a:srgbClr val="1F1D1B"/>
                </a:solidFill>
                <a:latin typeface="Georgia"/>
              </a:rPr>
              <a:t>Sensible — sees what’s coming, and lives ready for it.</a:t>
            </a:r>
          </a:p>
        </p:txBody>
      </p:sp>
      <p:sp>
        <p:nvSpPr>
          <p:cNvPr id="6" name="TextBox 5"/>
          <p:cNvSpPr txBox="1"/>
          <p:nvPr/>
        </p:nvSpPr>
        <p:spPr>
          <a:xfrm>
            <a:off x="731520" y="2971800"/>
            <a:ext cx="7680960" cy="685800"/>
          </a:xfrm>
          <a:prstGeom prst="rect">
            <a:avLst/>
          </a:prstGeom>
          <a:noFill/>
        </p:spPr>
        <p:txBody>
          <a:bodyPr wrap="square" lIns="0" tIns="0" rIns="0" bIns="0" anchor="t">
            <a:spAutoFit/>
          </a:bodyPr>
          <a:lstStyle/>
          <a:p>
            <a:r>
              <a:rPr sz="2600" b="1" i="0">
                <a:solidFill>
                  <a:srgbClr val="3D5A73"/>
                </a:solidFill>
                <a:latin typeface="Georgia"/>
              </a:rPr>
              <a:t>Wise sees what’s coming — and gets ready now.</a:t>
            </a:r>
          </a:p>
        </p:txBody>
      </p:sp>
      <p:sp>
        <p:nvSpPr>
          <p:cNvPr id="7" name="TextBox 6"/>
          <p:cNvSpPr txBox="1"/>
          <p:nvPr/>
        </p:nvSpPr>
        <p:spPr>
          <a:xfrm>
            <a:off x="731520" y="3931920"/>
            <a:ext cx="7680960" cy="685800"/>
          </a:xfrm>
          <a:prstGeom prst="rect">
            <a:avLst/>
          </a:prstGeom>
          <a:noFill/>
        </p:spPr>
        <p:txBody>
          <a:bodyPr wrap="square" lIns="0" tIns="0" rIns="0" bIns="0" anchor="t">
            <a:spAutoFit/>
          </a:bodyPr>
          <a:lstStyle/>
          <a:p>
            <a:r>
              <a:rPr sz="1400" b="0" i="1">
                <a:solidFill>
                  <a:srgbClr val="5A5650"/>
                </a:solidFill>
                <a:latin typeface="Georgia"/>
              </a:rPr>
              <a:t>Pharaoh to Joseph: “…there is none so discerning and wise as you are.” (Genesis 41:39, ESV)</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548640"/>
            <a:ext cx="8046720" cy="320040"/>
          </a:xfrm>
          <a:prstGeom prst="rect">
            <a:avLst/>
          </a:prstGeom>
          <a:noFill/>
        </p:spPr>
        <p:txBody>
          <a:bodyPr wrap="square" lIns="0" tIns="0" rIns="0" bIns="0" anchor="t">
            <a:spAutoFit/>
          </a:bodyPr>
          <a:lstStyle/>
          <a:p>
            <a:r>
              <a:rPr sz="1400" b="1" i="0">
                <a:solidFill>
                  <a:srgbClr val="3D5A73"/>
                </a:solidFill>
                <a:latin typeface="Georgia"/>
              </a:rPr>
              <a:t>LUKE 12:45–46 (ESV)</a:t>
            </a:r>
          </a:p>
        </p:txBody>
      </p:sp>
      <p:sp>
        <p:nvSpPr>
          <p:cNvPr id="3" name="TextBox 2"/>
          <p:cNvSpPr txBox="1"/>
          <p:nvPr/>
        </p:nvSpPr>
        <p:spPr>
          <a:xfrm>
            <a:off x="548640" y="1005840"/>
            <a:ext cx="8046720" cy="3474720"/>
          </a:xfrm>
          <a:prstGeom prst="rect">
            <a:avLst/>
          </a:prstGeom>
          <a:noFill/>
        </p:spPr>
        <p:txBody>
          <a:bodyPr wrap="square" lIns="0" tIns="0" rIns="0" bIns="0" anchor="t">
            <a:spAutoFit/>
          </a:bodyPr>
          <a:lstStyle/>
          <a:p>
            <a:pPr>
              <a:lnSpc>
                <a:spcPct val="110000"/>
              </a:lnSpc>
            </a:pPr>
            <a:r>
              <a:rPr sz="2100" b="0" i="0">
                <a:solidFill>
                  <a:srgbClr val="1F1D1B"/>
                </a:solidFill>
                <a:latin typeface="Georgia"/>
              </a:rPr>
              <a:t>45 But if that servant says to himself, ‘My master is delayed in coming,’ and begins to beat the male and female servants, and to eat and drink and get drunk, 46 the master of that servant will come on a day when he does not expect him and at an hour he does not know, and will cut him in pieces and put him with the unfaithful.</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457200"/>
            <a:ext cx="7680960" cy="320040"/>
          </a:xfrm>
          <a:prstGeom prst="rect">
            <a:avLst/>
          </a:prstGeom>
          <a:noFill/>
        </p:spPr>
        <p:txBody>
          <a:bodyPr wrap="square" lIns="0" tIns="0" rIns="0" bIns="0" anchor="t">
            <a:spAutoFit/>
          </a:bodyPr>
          <a:lstStyle/>
          <a:p>
            <a:r>
              <a:rPr sz="1300" b="1" i="0">
                <a:solidFill>
                  <a:srgbClr val="3D5A73"/>
                </a:solidFill>
                <a:latin typeface="Georgia"/>
              </a:rPr>
              <a:t>WHAT DOES IT MEAN?</a:t>
            </a:r>
          </a:p>
        </p:txBody>
      </p:sp>
      <p:sp>
        <p:nvSpPr>
          <p:cNvPr id="3" name="TextBox 2"/>
          <p:cNvSpPr txBox="1"/>
          <p:nvPr/>
        </p:nvSpPr>
        <p:spPr>
          <a:xfrm>
            <a:off x="731520" y="777240"/>
            <a:ext cx="7680960" cy="731520"/>
          </a:xfrm>
          <a:prstGeom prst="rect">
            <a:avLst/>
          </a:prstGeom>
          <a:noFill/>
        </p:spPr>
        <p:txBody>
          <a:bodyPr wrap="square" lIns="0" tIns="0" rIns="0" bIns="0" anchor="b">
            <a:spAutoFit/>
          </a:bodyPr>
          <a:lstStyle/>
          <a:p>
            <a:r>
              <a:rPr sz="4800" b="1" i="0">
                <a:solidFill>
                  <a:srgbClr val="1F1D1B"/>
                </a:solidFill>
                <a:latin typeface="Georgia"/>
              </a:rPr>
              <a:t>Unfaithful</a:t>
            </a:r>
          </a:p>
        </p:txBody>
      </p:sp>
      <p:cxnSp>
        <p:nvCxnSpPr>
          <p:cNvPr id="4" name="Connector 3"/>
          <p:cNvCxnSpPr/>
          <p:nvPr/>
        </p:nvCxnSpPr>
        <p:spPr>
          <a:xfrm>
            <a:off x="749808" y="1691640"/>
            <a:ext cx="548640" cy="0"/>
          </a:xfrm>
          <a:prstGeom prst="line">
            <a:avLst/>
          </a:prstGeom>
          <a:ln w="19050">
            <a:solidFill>
              <a:srgbClr val="3D5A73"/>
            </a:solidFill>
          </a:ln>
        </p:spPr>
        <p:style>
          <a:lnRef idx="2">
            <a:schemeClr val="accent1"/>
          </a:lnRef>
          <a:fillRef idx="0">
            <a:schemeClr val="accent1"/>
          </a:fillRef>
          <a:effectRef idx="1">
            <a:schemeClr val="accent1"/>
          </a:effectRef>
          <a:fontRef idx="minor">
            <a:schemeClr val="tx1"/>
          </a:fontRef>
        </p:style>
      </p:cxnSp>
      <p:sp>
        <p:nvSpPr>
          <p:cNvPr id="5" name="TextBox 4"/>
          <p:cNvSpPr txBox="1"/>
          <p:nvPr/>
        </p:nvSpPr>
        <p:spPr>
          <a:xfrm>
            <a:off x="731520" y="2148840"/>
            <a:ext cx="7680960" cy="685800"/>
          </a:xfrm>
          <a:prstGeom prst="rect">
            <a:avLst/>
          </a:prstGeom>
          <a:noFill/>
        </p:spPr>
        <p:txBody>
          <a:bodyPr wrap="square" lIns="0" tIns="0" rIns="0" bIns="0" anchor="t">
            <a:spAutoFit/>
          </a:bodyPr>
          <a:lstStyle/>
          <a:p>
            <a:r>
              <a:rPr sz="2200" b="0" i="0">
                <a:solidFill>
                  <a:srgbClr val="1F1D1B"/>
                </a:solidFill>
                <a:latin typeface="Georgia"/>
              </a:rPr>
              <a:t>Can’t be counted on — and doesn’t really trust the master is coming.</a:t>
            </a:r>
          </a:p>
        </p:txBody>
      </p:sp>
      <p:sp>
        <p:nvSpPr>
          <p:cNvPr id="6" name="TextBox 5"/>
          <p:cNvSpPr txBox="1"/>
          <p:nvPr/>
        </p:nvSpPr>
        <p:spPr>
          <a:xfrm>
            <a:off x="731520" y="2971800"/>
            <a:ext cx="7680960" cy="685800"/>
          </a:xfrm>
          <a:prstGeom prst="rect">
            <a:avLst/>
          </a:prstGeom>
          <a:noFill/>
        </p:spPr>
        <p:txBody>
          <a:bodyPr wrap="square" lIns="0" tIns="0" rIns="0" bIns="0" anchor="t">
            <a:spAutoFit/>
          </a:bodyPr>
          <a:lstStyle/>
          <a:p>
            <a:r>
              <a:rPr sz="2600" b="1" i="0">
                <a:solidFill>
                  <a:srgbClr val="3D5A73"/>
                </a:solidFill>
                <a:latin typeface="Georgia"/>
              </a:rPr>
              <a:t>Unfaithful says, “Jesus isn’t coming tonight.”</a:t>
            </a:r>
          </a:p>
        </p:txBody>
      </p:sp>
      <p:sp>
        <p:nvSpPr>
          <p:cNvPr id="7" name="TextBox 6"/>
          <p:cNvSpPr txBox="1"/>
          <p:nvPr/>
        </p:nvSpPr>
        <p:spPr>
          <a:xfrm>
            <a:off x="731520" y="3931920"/>
            <a:ext cx="7680960" cy="685800"/>
          </a:xfrm>
          <a:prstGeom prst="rect">
            <a:avLst/>
          </a:prstGeom>
          <a:noFill/>
        </p:spPr>
        <p:txBody>
          <a:bodyPr wrap="square" lIns="0" tIns="0" rIns="0" bIns="0" anchor="t">
            <a:spAutoFit/>
          </a:bodyPr>
          <a:lstStyle/>
          <a:p>
            <a:r>
              <a:rPr sz="1400" b="0" i="1">
                <a:solidFill>
                  <a:srgbClr val="5A5650"/>
                </a:solidFill>
                <a:latin typeface="Georgia"/>
              </a:rPr>
              <a:t>“But if that servant says to himself, ‘My master is delayed in coming’…” (Luke 12:45, ESV)</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457200"/>
            <a:ext cx="7680960" cy="320040"/>
          </a:xfrm>
          <a:prstGeom prst="rect">
            <a:avLst/>
          </a:prstGeom>
          <a:noFill/>
        </p:spPr>
        <p:txBody>
          <a:bodyPr wrap="square" lIns="0" tIns="0" rIns="0" bIns="0" anchor="t">
            <a:spAutoFit/>
          </a:bodyPr>
          <a:lstStyle/>
          <a:p>
            <a:r>
              <a:rPr sz="1300" b="1" i="0">
                <a:solidFill>
                  <a:srgbClr val="3D5A73"/>
                </a:solidFill>
                <a:latin typeface="Georgia"/>
              </a:rPr>
              <a:t>WHAT DOES IT MEAN?</a:t>
            </a:r>
          </a:p>
        </p:txBody>
      </p:sp>
      <p:sp>
        <p:nvSpPr>
          <p:cNvPr id="3" name="TextBox 2"/>
          <p:cNvSpPr txBox="1"/>
          <p:nvPr/>
        </p:nvSpPr>
        <p:spPr>
          <a:xfrm>
            <a:off x="731520" y="777240"/>
            <a:ext cx="7680960" cy="731520"/>
          </a:xfrm>
          <a:prstGeom prst="rect">
            <a:avLst/>
          </a:prstGeom>
          <a:noFill/>
        </p:spPr>
        <p:txBody>
          <a:bodyPr wrap="square" lIns="0" tIns="0" rIns="0" bIns="0" anchor="b">
            <a:spAutoFit/>
          </a:bodyPr>
          <a:lstStyle/>
          <a:p>
            <a:r>
              <a:rPr sz="4800" b="1" i="0">
                <a:solidFill>
                  <a:srgbClr val="1F1D1B"/>
                </a:solidFill>
                <a:latin typeface="Georgia"/>
              </a:rPr>
              <a:t>Foolish</a:t>
            </a:r>
          </a:p>
        </p:txBody>
      </p:sp>
      <p:cxnSp>
        <p:nvCxnSpPr>
          <p:cNvPr id="4" name="Connector 3"/>
          <p:cNvCxnSpPr/>
          <p:nvPr/>
        </p:nvCxnSpPr>
        <p:spPr>
          <a:xfrm>
            <a:off x="749808" y="1691640"/>
            <a:ext cx="548640" cy="0"/>
          </a:xfrm>
          <a:prstGeom prst="line">
            <a:avLst/>
          </a:prstGeom>
          <a:ln w="19050">
            <a:solidFill>
              <a:srgbClr val="3D5A73"/>
            </a:solidFill>
          </a:ln>
        </p:spPr>
        <p:style>
          <a:lnRef idx="2">
            <a:schemeClr val="accent1"/>
          </a:lnRef>
          <a:fillRef idx="0">
            <a:schemeClr val="accent1"/>
          </a:fillRef>
          <a:effectRef idx="1">
            <a:schemeClr val="accent1"/>
          </a:effectRef>
          <a:fontRef idx="minor">
            <a:schemeClr val="tx1"/>
          </a:fontRef>
        </p:style>
      </p:cxnSp>
      <p:sp>
        <p:nvSpPr>
          <p:cNvPr id="5" name="TextBox 4"/>
          <p:cNvSpPr txBox="1"/>
          <p:nvPr/>
        </p:nvSpPr>
        <p:spPr>
          <a:xfrm>
            <a:off x="731520" y="2148840"/>
            <a:ext cx="7680960" cy="685800"/>
          </a:xfrm>
          <a:prstGeom prst="rect">
            <a:avLst/>
          </a:prstGeom>
          <a:noFill/>
        </p:spPr>
        <p:txBody>
          <a:bodyPr wrap="square" lIns="0" tIns="0" rIns="0" bIns="0" anchor="t">
            <a:spAutoFit/>
          </a:bodyPr>
          <a:lstStyle/>
          <a:p>
            <a:r>
              <a:rPr sz="2200" b="0" i="0">
                <a:solidFill>
                  <a:srgbClr val="1F1D1B"/>
                </a:solidFill>
                <a:latin typeface="Georgia"/>
              </a:rPr>
              <a:t>Senseless — lives as if there’s no God to answer to.</a:t>
            </a:r>
          </a:p>
        </p:txBody>
      </p:sp>
      <p:sp>
        <p:nvSpPr>
          <p:cNvPr id="6" name="TextBox 5"/>
          <p:cNvSpPr txBox="1"/>
          <p:nvPr/>
        </p:nvSpPr>
        <p:spPr>
          <a:xfrm>
            <a:off x="731520" y="2971800"/>
            <a:ext cx="7680960" cy="685800"/>
          </a:xfrm>
          <a:prstGeom prst="rect">
            <a:avLst/>
          </a:prstGeom>
          <a:noFill/>
        </p:spPr>
        <p:txBody>
          <a:bodyPr wrap="square" lIns="0" tIns="0" rIns="0" bIns="0" anchor="t">
            <a:spAutoFit/>
          </a:bodyPr>
          <a:lstStyle/>
          <a:p>
            <a:r>
              <a:rPr sz="2600" b="1" i="0">
                <a:solidFill>
                  <a:srgbClr val="3D5A73"/>
                </a:solidFill>
                <a:latin typeface="Georgia"/>
              </a:rPr>
              <a:t>Foolish lives for now and forgets who’s coming.</a:t>
            </a:r>
          </a:p>
        </p:txBody>
      </p:sp>
      <p:sp>
        <p:nvSpPr>
          <p:cNvPr id="7" name="TextBox 6"/>
          <p:cNvSpPr txBox="1"/>
          <p:nvPr/>
        </p:nvSpPr>
        <p:spPr>
          <a:xfrm>
            <a:off x="731520" y="3931920"/>
            <a:ext cx="7680960" cy="685800"/>
          </a:xfrm>
          <a:prstGeom prst="rect">
            <a:avLst/>
          </a:prstGeom>
          <a:noFill/>
        </p:spPr>
        <p:txBody>
          <a:bodyPr wrap="square" lIns="0" tIns="0" rIns="0" bIns="0" anchor="t">
            <a:spAutoFit/>
          </a:bodyPr>
          <a:lstStyle/>
          <a:p>
            <a:r>
              <a:rPr sz="1400" b="0" i="1">
                <a:solidFill>
                  <a:srgbClr val="5A5650"/>
                </a:solidFill>
                <a:latin typeface="Georgia"/>
              </a:rPr>
              <a:t>“But God said to him, ‘Fool! This night your soul is required of you, and the things you have prepared, whose will they be?’” (Luke 12:20, ESV)</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822960"/>
            <a:ext cx="7680960" cy="3291840"/>
          </a:xfrm>
          <a:prstGeom prst="rect">
            <a:avLst/>
          </a:prstGeom>
          <a:noFill/>
        </p:spPr>
        <p:txBody>
          <a:bodyPr wrap="square" lIns="0" tIns="0" rIns="0" bIns="0" anchor="ctr">
            <a:spAutoFit/>
          </a:bodyPr>
          <a:lstStyle/>
          <a:p>
            <a:pPr algn="ctr">
              <a:lnSpc>
                <a:spcPct val="105000"/>
              </a:lnSpc>
            </a:pPr>
            <a:r>
              <a:rPr sz="3000" b="1" i="0">
                <a:solidFill>
                  <a:srgbClr val="3D5A73"/>
                </a:solidFill>
                <a:latin typeface="Georgia"/>
              </a:rPr>
              <a:t>The wise get ready for the Master.</a:t>
            </a:r>
          </a:p>
          <a:p>
            <a:pPr algn="ctr">
              <a:lnSpc>
                <a:spcPct val="105000"/>
              </a:lnSpc>
            </a:pPr>
            <a:r>
              <a:rPr sz="3000" b="1" i="0">
                <a:solidFill>
                  <a:srgbClr val="1F1D1B"/>
                </a:solidFill>
                <a:latin typeface="Georgia"/>
              </a:rPr>
              <a:t>The foolish get ready for themselves.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365760"/>
            <a:ext cx="8046720" cy="594360"/>
          </a:xfrm>
          <a:prstGeom prst="rect">
            <a:avLst/>
          </a:prstGeom>
          <a:noFill/>
        </p:spPr>
        <p:txBody>
          <a:bodyPr wrap="square" lIns="0" tIns="0" rIns="0" bIns="0" anchor="ctr">
            <a:spAutoFit/>
          </a:bodyPr>
          <a:lstStyle/>
          <a:p>
            <a:r>
              <a:rPr sz="2800" b="1" i="0">
                <a:solidFill>
                  <a:srgbClr val="1F1D1B"/>
                </a:solidFill>
                <a:latin typeface="Georgia"/>
              </a:rPr>
              <a:t>What does verse 46 mean?</a:t>
            </a:r>
          </a:p>
        </p:txBody>
      </p:sp>
      <p:cxnSp>
        <p:nvCxnSpPr>
          <p:cNvPr id="3" name="Connector 2"/>
          <p:cNvCxnSpPr/>
          <p:nvPr/>
        </p:nvCxnSpPr>
        <p:spPr>
          <a:xfrm>
            <a:off x="594360" y="1051560"/>
            <a:ext cx="548640" cy="0"/>
          </a:xfrm>
          <a:prstGeom prst="line">
            <a:avLst/>
          </a:prstGeom>
          <a:ln w="19050">
            <a:solidFill>
              <a:srgbClr val="3D5A73"/>
            </a:solidFill>
          </a:ln>
        </p:spPr>
        <p:style>
          <a:lnRef idx="2">
            <a:schemeClr val="accent1"/>
          </a:lnRef>
          <a:fillRef idx="0">
            <a:schemeClr val="accent1"/>
          </a:fillRef>
          <a:effectRef idx="1">
            <a:schemeClr val="accent1"/>
          </a:effectRef>
          <a:fontRef idx="minor">
            <a:schemeClr val="tx1"/>
          </a:fontRef>
        </p:style>
      </p:cxnSp>
      <p:sp>
        <p:nvSpPr>
          <p:cNvPr id="4" name="TextBox 3"/>
          <p:cNvSpPr txBox="1"/>
          <p:nvPr/>
        </p:nvSpPr>
        <p:spPr>
          <a:xfrm>
            <a:off x="548640" y="1280160"/>
            <a:ext cx="8046720" cy="3291840"/>
          </a:xfrm>
          <a:prstGeom prst="rect">
            <a:avLst/>
          </a:prstGeom>
          <a:noFill/>
        </p:spPr>
        <p:txBody>
          <a:bodyPr wrap="square" lIns="0" tIns="0" rIns="0" bIns="0" anchor="t">
            <a:spAutoFit/>
          </a:bodyPr>
          <a:lstStyle/>
          <a:p>
            <a:pPr>
              <a:lnSpc>
                <a:spcPct val="110000"/>
              </a:lnSpc>
            </a:pPr>
            <a:r>
              <a:rPr sz="2200" b="0" i="0">
                <a:solidFill>
                  <a:srgbClr val="1F1D1B"/>
                </a:solidFill>
                <a:latin typeface="Georgia"/>
              </a:rPr>
              <a:t>“Cut him in pieces” — not a literal description, but a picture of the most serious judgment of all.</a:t>
            </a:r>
          </a:p>
          <a:p>
            <a:pPr>
              <a:lnSpc>
                <a:spcPct val="110000"/>
              </a:lnSpc>
              <a:spcBef>
                <a:spcPts val="1400"/>
              </a:spcBef>
            </a:pPr>
            <a:r>
              <a:rPr sz="2200" b="0" i="0">
                <a:solidFill>
                  <a:srgbClr val="1F1D1B"/>
                </a:solidFill>
                <a:latin typeface="Georgia"/>
              </a:rPr>
              <a:t>“Put him with the </a:t>
            </a:r>
            <a:r>
              <a:rPr sz="2200" b="1" i="0">
                <a:solidFill>
                  <a:srgbClr val="3D5A73"/>
                </a:solidFill>
                <a:latin typeface="Georgia"/>
              </a:rPr>
              <a:t>unfaithful</a:t>
            </a:r>
            <a:r>
              <a:rPr sz="2200" b="0" i="0">
                <a:solidFill>
                  <a:srgbClr val="1F1D1B"/>
                </a:solidFill>
                <a:latin typeface="Georgia"/>
              </a:rPr>
              <a:t>” — treated as an unbeliever: shut out of his household for ever.</a:t>
            </a:r>
          </a:p>
          <a:p>
            <a:pPr>
              <a:lnSpc>
                <a:spcPct val="110000"/>
              </a:lnSpc>
              <a:spcBef>
                <a:spcPts val="1400"/>
              </a:spcBef>
            </a:pPr>
            <a:r>
              <a:rPr sz="2200" b="0" i="0">
                <a:solidFill>
                  <a:srgbClr val="1F1D1B"/>
                </a:solidFill>
                <a:latin typeface="Georgia"/>
              </a:rPr>
              <a:t>A warning to people </a:t>
            </a:r>
            <a:r>
              <a:rPr sz="2200" b="1" i="0">
                <a:solidFill>
                  <a:srgbClr val="3D5A73"/>
                </a:solidFill>
                <a:latin typeface="Georgia"/>
              </a:rPr>
              <a:t>inside</a:t>
            </a:r>
            <a:r>
              <a:rPr sz="2200" b="0" i="0">
                <a:solidFill>
                  <a:srgbClr val="1F1D1B"/>
                </a:solidFill>
                <a:latin typeface="Georgia"/>
              </a:rPr>
              <a:t> the church.</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822960"/>
            <a:ext cx="7680960" cy="3291840"/>
          </a:xfrm>
          <a:prstGeom prst="rect">
            <a:avLst/>
          </a:prstGeom>
          <a:noFill/>
        </p:spPr>
        <p:txBody>
          <a:bodyPr wrap="square" lIns="0" tIns="0" rIns="0" bIns="0" anchor="ctr">
            <a:spAutoFit/>
          </a:bodyPr>
          <a:lstStyle/>
          <a:p>
            <a:pPr algn="ctr">
              <a:lnSpc>
                <a:spcPct val="105000"/>
              </a:lnSpc>
            </a:pPr>
            <a:r>
              <a:rPr sz="4400" b="1" i="0">
                <a:solidFill>
                  <a:srgbClr val="1F1D1B"/>
                </a:solidFill>
                <a:latin typeface="Georgia"/>
              </a:rPr>
              <a:t>Don’t live like Jesus</a:t>
            </a:r>
          </a:p>
          <a:p>
            <a:pPr algn="ctr">
              <a:lnSpc>
                <a:spcPct val="105000"/>
              </a:lnSpc>
            </a:pPr>
            <a:r>
              <a:rPr sz="4400" b="1" i="0">
                <a:solidFill>
                  <a:srgbClr val="3D5A73"/>
                </a:solidFill>
                <a:latin typeface="Georgia"/>
              </a:rPr>
              <a:t>is not coming back.</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0080" y="868680"/>
            <a:ext cx="7315200" cy="365760"/>
          </a:xfrm>
          <a:prstGeom prst="rect">
            <a:avLst/>
          </a:prstGeom>
          <a:noFill/>
        </p:spPr>
        <p:txBody>
          <a:bodyPr wrap="square" lIns="0" tIns="0" rIns="0" bIns="0" anchor="t">
            <a:spAutoFit/>
          </a:bodyPr>
          <a:lstStyle/>
          <a:p>
            <a:r>
              <a:rPr sz="1500" b="1" i="0">
                <a:solidFill>
                  <a:srgbClr val="3D5A73"/>
                </a:solidFill>
                <a:latin typeface="Georgia"/>
              </a:rPr>
              <a:t>POINT 3 · vv47–48</a:t>
            </a:r>
          </a:p>
        </p:txBody>
      </p:sp>
      <p:sp>
        <p:nvSpPr>
          <p:cNvPr id="3" name="TextBox 2"/>
          <p:cNvSpPr txBox="1"/>
          <p:nvPr/>
        </p:nvSpPr>
        <p:spPr>
          <a:xfrm>
            <a:off x="640080" y="1325880"/>
            <a:ext cx="7863840" cy="1828800"/>
          </a:xfrm>
          <a:prstGeom prst="rect">
            <a:avLst/>
          </a:prstGeom>
          <a:noFill/>
        </p:spPr>
        <p:txBody>
          <a:bodyPr wrap="square" lIns="0" tIns="0" rIns="0" bIns="0" anchor="b">
            <a:spAutoFit/>
          </a:bodyPr>
          <a:lstStyle/>
          <a:p>
            <a:pPr>
              <a:lnSpc>
                <a:spcPct val="100000"/>
              </a:lnSpc>
            </a:pPr>
            <a:r>
              <a:rPr sz="4600" b="1" i="0">
                <a:solidFill>
                  <a:srgbClr val="1F1D1B"/>
                </a:solidFill>
                <a:latin typeface="Georgia"/>
              </a:rPr>
              <a:t>So what if I’m </a:t>
            </a:r>
            <a:r>
              <a:rPr sz="4600" b="1" i="0">
                <a:solidFill>
                  <a:srgbClr val="3D5A73"/>
                </a:solidFill>
                <a:latin typeface="Georgia"/>
              </a:rPr>
              <a:t>not</a:t>
            </a:r>
            <a:r>
              <a:rPr sz="4600" b="1" i="0">
                <a:solidFill>
                  <a:srgbClr val="1F1D1B"/>
                </a:solidFill>
                <a:latin typeface="Georgia"/>
              </a:rPr>
              <a:t> ready?</a:t>
            </a:r>
          </a:p>
        </p:txBody>
      </p:sp>
      <p:cxnSp>
        <p:nvCxnSpPr>
          <p:cNvPr id="4" name="Connector 3"/>
          <p:cNvCxnSpPr/>
          <p:nvPr/>
        </p:nvCxnSpPr>
        <p:spPr>
          <a:xfrm>
            <a:off x="685800" y="3383280"/>
            <a:ext cx="822960" cy="0"/>
          </a:xfrm>
          <a:prstGeom prst="line">
            <a:avLst/>
          </a:prstGeom>
          <a:ln w="19050">
            <a:solidFill>
              <a:srgbClr val="3D5A73"/>
            </a:solidFill>
          </a:ln>
        </p:spPr>
        <p:style>
          <a:lnRef idx="2">
            <a:schemeClr val="accent1"/>
          </a:lnRef>
          <a:fillRef idx="0">
            <a:schemeClr val="accent1"/>
          </a:fillRef>
          <a:effectRef idx="1">
            <a:schemeClr val="accent1"/>
          </a:effectRef>
          <a:fontRef idx="minor">
            <a:schemeClr val="tx1"/>
          </a:fontRef>
        </p:style>
      </p:cxnSp>
      <p:sp>
        <p:nvSpPr>
          <p:cNvPr id="5" name="TextBox 4"/>
          <p:cNvSpPr txBox="1"/>
          <p:nvPr/>
        </p:nvSpPr>
        <p:spPr>
          <a:xfrm>
            <a:off x="640080" y="3520440"/>
            <a:ext cx="7863840" cy="731520"/>
          </a:xfrm>
          <a:prstGeom prst="rect">
            <a:avLst/>
          </a:prstGeom>
          <a:noFill/>
        </p:spPr>
        <p:txBody>
          <a:bodyPr wrap="square" lIns="0" tIns="0" rIns="0" bIns="0" anchor="t">
            <a:spAutoFit/>
          </a:bodyPr>
          <a:lstStyle/>
          <a:p>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548640"/>
            <a:ext cx="8046720" cy="320040"/>
          </a:xfrm>
          <a:prstGeom prst="rect">
            <a:avLst/>
          </a:prstGeom>
          <a:noFill/>
        </p:spPr>
        <p:txBody>
          <a:bodyPr wrap="square" lIns="0" tIns="0" rIns="0" bIns="0" anchor="t">
            <a:spAutoFit/>
          </a:bodyPr>
          <a:lstStyle/>
          <a:p>
            <a:r>
              <a:rPr sz="1400" b="1" i="0">
                <a:solidFill>
                  <a:srgbClr val="3D5A73"/>
                </a:solidFill>
                <a:latin typeface="Georgia"/>
              </a:rPr>
              <a:t>LUKE 12:47–48 (ESV)</a:t>
            </a:r>
          </a:p>
        </p:txBody>
      </p:sp>
      <p:sp>
        <p:nvSpPr>
          <p:cNvPr id="3" name="TextBox 2"/>
          <p:cNvSpPr txBox="1"/>
          <p:nvPr/>
        </p:nvSpPr>
        <p:spPr>
          <a:xfrm>
            <a:off x="548640" y="1005840"/>
            <a:ext cx="8046720" cy="3474720"/>
          </a:xfrm>
          <a:prstGeom prst="rect">
            <a:avLst/>
          </a:prstGeom>
          <a:noFill/>
        </p:spPr>
        <p:txBody>
          <a:bodyPr wrap="square" lIns="0" tIns="0" rIns="0" bIns="0" anchor="t">
            <a:spAutoFit/>
          </a:bodyPr>
          <a:lstStyle/>
          <a:p>
            <a:pPr>
              <a:lnSpc>
                <a:spcPct val="110000"/>
              </a:lnSpc>
            </a:pPr>
            <a:r>
              <a:rPr sz="2100" b="0" i="0">
                <a:solidFill>
                  <a:srgbClr val="1F1D1B"/>
                </a:solidFill>
                <a:latin typeface="Georgia"/>
              </a:rPr>
              <a:t>47 And that servant who knew his master’s will but did not get ready or act according to his will, will receive a severe beating. 48 But the one who did not know, and did what deserved a beating, will receive a light beating. Everyone to whom much was given, of him much will be required, and from him to whom they entrusted much, they will demand the more.”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320040"/>
            <a:ext cx="8046720" cy="685800"/>
          </a:xfrm>
          <a:prstGeom prst="rect">
            <a:avLst/>
          </a:prstGeom>
          <a:noFill/>
        </p:spPr>
        <p:txBody>
          <a:bodyPr wrap="square" lIns="0" tIns="0" rIns="0" bIns="0" anchor="ctr">
            <a:spAutoFit/>
          </a:bodyPr>
          <a:lstStyle/>
          <a:p>
            <a:r>
              <a:rPr sz="2800" b="1" i="0">
                <a:solidFill>
                  <a:srgbClr val="1F1D1B"/>
                </a:solidFill>
                <a:latin typeface="Georgia"/>
              </a:rPr>
              <a:t>Because we will each give an </a:t>
            </a:r>
            <a:r>
              <a:rPr sz="2800" b="1" i="0">
                <a:solidFill>
                  <a:srgbClr val="3D5A73"/>
                </a:solidFill>
                <a:latin typeface="Georgia"/>
              </a:rPr>
              <a:t>account</a:t>
            </a:r>
          </a:p>
        </p:txBody>
      </p:sp>
      <p:sp>
        <p:nvSpPr>
          <p:cNvPr id="3" name="TextBox 2"/>
          <p:cNvSpPr txBox="1"/>
          <p:nvPr/>
        </p:nvSpPr>
        <p:spPr>
          <a:xfrm>
            <a:off x="548640" y="1188720"/>
            <a:ext cx="3931920" cy="320040"/>
          </a:xfrm>
          <a:prstGeom prst="rect">
            <a:avLst/>
          </a:prstGeom>
          <a:noFill/>
        </p:spPr>
        <p:txBody>
          <a:bodyPr wrap="square" lIns="0" tIns="0" rIns="0" bIns="0" anchor="t">
            <a:spAutoFit/>
          </a:bodyPr>
          <a:lstStyle/>
          <a:p>
            <a:r>
              <a:rPr sz="1300" b="1" i="0">
                <a:solidFill>
                  <a:srgbClr val="3D5A73"/>
                </a:solidFill>
                <a:latin typeface="Georgia"/>
              </a:rPr>
              <a:t>KNEW (v47)</a:t>
            </a:r>
          </a:p>
        </p:txBody>
      </p:sp>
      <p:sp>
        <p:nvSpPr>
          <p:cNvPr id="4" name="TextBox 3"/>
          <p:cNvSpPr txBox="1"/>
          <p:nvPr/>
        </p:nvSpPr>
        <p:spPr>
          <a:xfrm>
            <a:off x="548640" y="1600200"/>
            <a:ext cx="3749040" cy="2651760"/>
          </a:xfrm>
          <a:prstGeom prst="rect">
            <a:avLst/>
          </a:prstGeom>
          <a:noFill/>
        </p:spPr>
        <p:txBody>
          <a:bodyPr wrap="square" lIns="0" tIns="0" rIns="0" bIns="0" anchor="t">
            <a:spAutoFit/>
          </a:bodyPr>
          <a:lstStyle/>
          <a:p>
            <a:pPr>
              <a:lnSpc>
                <a:spcPct val="108000"/>
              </a:lnSpc>
            </a:pPr>
            <a:r>
              <a:rPr sz="2400" b="0" i="0">
                <a:solidFill>
                  <a:srgbClr val="1F1D1B"/>
                </a:solidFill>
                <a:latin typeface="Georgia"/>
              </a:rPr>
              <a:t>Did not get ready → many blows</a:t>
            </a:r>
          </a:p>
        </p:txBody>
      </p:sp>
      <p:cxnSp>
        <p:nvCxnSpPr>
          <p:cNvPr id="5" name="Connector 4"/>
          <p:cNvCxnSpPr/>
          <p:nvPr/>
        </p:nvCxnSpPr>
        <p:spPr>
          <a:xfrm>
            <a:off x="4572000" y="1234440"/>
            <a:ext cx="0" cy="3017520"/>
          </a:xfrm>
          <a:prstGeom prst="line">
            <a:avLst/>
          </a:prstGeom>
          <a:ln w="9525">
            <a:solidFill>
              <a:srgbClr val="C9C2B6"/>
            </a:solidFill>
          </a:ln>
        </p:spPr>
        <p:style>
          <a:lnRef idx="2">
            <a:schemeClr val="accent1"/>
          </a:lnRef>
          <a:fillRef idx="0">
            <a:schemeClr val="accent1"/>
          </a:fillRef>
          <a:effectRef idx="1">
            <a:schemeClr val="accent1"/>
          </a:effectRef>
          <a:fontRef idx="minor">
            <a:schemeClr val="tx1"/>
          </a:fontRef>
        </p:style>
      </p:cxnSp>
      <p:sp>
        <p:nvSpPr>
          <p:cNvPr id="6" name="TextBox 5"/>
          <p:cNvSpPr txBox="1"/>
          <p:nvPr/>
        </p:nvSpPr>
        <p:spPr>
          <a:xfrm>
            <a:off x="4846320" y="1188720"/>
            <a:ext cx="4023360" cy="320040"/>
          </a:xfrm>
          <a:prstGeom prst="rect">
            <a:avLst/>
          </a:prstGeom>
          <a:noFill/>
        </p:spPr>
        <p:txBody>
          <a:bodyPr wrap="square" lIns="0" tIns="0" rIns="0" bIns="0" anchor="t">
            <a:spAutoFit/>
          </a:bodyPr>
          <a:lstStyle/>
          <a:p>
            <a:r>
              <a:rPr sz="1300" b="1" i="0">
                <a:solidFill>
                  <a:srgbClr val="3D5A73"/>
                </a:solidFill>
                <a:latin typeface="Georgia"/>
              </a:rPr>
              <a:t>DID NOT KNOW (v48a)</a:t>
            </a:r>
          </a:p>
        </p:txBody>
      </p:sp>
      <p:sp>
        <p:nvSpPr>
          <p:cNvPr id="7" name="TextBox 6"/>
          <p:cNvSpPr txBox="1"/>
          <p:nvPr/>
        </p:nvSpPr>
        <p:spPr>
          <a:xfrm>
            <a:off x="4846320" y="1600200"/>
            <a:ext cx="3749040" cy="2651760"/>
          </a:xfrm>
          <a:prstGeom prst="rect">
            <a:avLst/>
          </a:prstGeom>
          <a:noFill/>
        </p:spPr>
        <p:txBody>
          <a:bodyPr wrap="square" lIns="0" tIns="0" rIns="0" bIns="0" anchor="t">
            <a:spAutoFit/>
          </a:bodyPr>
          <a:lstStyle/>
          <a:p>
            <a:pPr>
              <a:lnSpc>
                <a:spcPct val="108000"/>
              </a:lnSpc>
            </a:pPr>
            <a:r>
              <a:rPr sz="2400" b="0" i="0">
                <a:solidFill>
                  <a:srgbClr val="1F1D1B"/>
                </a:solidFill>
                <a:latin typeface="Georgia"/>
              </a:rPr>
              <a:t>Did what deserved a beating → few blows</a:t>
            </a:r>
          </a:p>
        </p:txBody>
      </p:sp>
      <p:sp>
        <p:nvSpPr>
          <p:cNvPr id="8" name="TextBox 7"/>
          <p:cNvSpPr txBox="1"/>
          <p:nvPr/>
        </p:nvSpPr>
        <p:spPr>
          <a:xfrm>
            <a:off x="548640" y="4343400"/>
            <a:ext cx="8046720" cy="365760"/>
          </a:xfrm>
          <a:prstGeom prst="rect">
            <a:avLst/>
          </a:prstGeom>
          <a:noFill/>
        </p:spPr>
        <p:txBody>
          <a:bodyPr wrap="square" lIns="0" tIns="0" rIns="0" bIns="0" anchor="t">
            <a:spAutoFit/>
          </a:bodyPr>
          <a:lstStyle/>
          <a:p>
            <a:pPr algn="ctr"/>
            <a:r>
              <a:rPr sz="1700" b="1" i="0">
                <a:solidFill>
                  <a:srgbClr val="3D5A73"/>
                </a:solidFill>
                <a:latin typeface="Georgia"/>
              </a:rPr>
              <a:t>Not knowing makes it lighter — not zero.</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548640"/>
            <a:ext cx="8046720" cy="320040"/>
          </a:xfrm>
          <a:prstGeom prst="rect">
            <a:avLst/>
          </a:prstGeom>
          <a:noFill/>
        </p:spPr>
        <p:txBody>
          <a:bodyPr wrap="square" lIns="0" tIns="0" rIns="0" bIns="0" anchor="t">
            <a:spAutoFit/>
          </a:bodyPr>
          <a:lstStyle/>
          <a:p>
            <a:r>
              <a:rPr sz="1400" b="1" i="0">
                <a:solidFill>
                  <a:srgbClr val="3D5A73"/>
                </a:solidFill>
                <a:latin typeface="Georgia"/>
              </a:rPr>
              <a:t>ROMANS 14:12 (ESV)</a:t>
            </a:r>
          </a:p>
        </p:txBody>
      </p:sp>
      <p:sp>
        <p:nvSpPr>
          <p:cNvPr id="3" name="TextBox 2"/>
          <p:cNvSpPr txBox="1"/>
          <p:nvPr/>
        </p:nvSpPr>
        <p:spPr>
          <a:xfrm>
            <a:off x="548640" y="1005840"/>
            <a:ext cx="8046720" cy="3474720"/>
          </a:xfrm>
          <a:prstGeom prst="rect">
            <a:avLst/>
          </a:prstGeom>
          <a:noFill/>
        </p:spPr>
        <p:txBody>
          <a:bodyPr wrap="square" lIns="0" tIns="0" rIns="0" bIns="0" anchor="t">
            <a:spAutoFit/>
          </a:bodyPr>
          <a:lstStyle/>
          <a:p>
            <a:pPr>
              <a:lnSpc>
                <a:spcPct val="110000"/>
              </a:lnSpc>
            </a:pPr>
            <a:r>
              <a:rPr sz="3200" b="0" i="0">
                <a:solidFill>
                  <a:srgbClr val="1F1D1B"/>
                </a:solidFill>
                <a:latin typeface="Georgia"/>
              </a:rPr>
              <a:t>So then </a:t>
            </a:r>
            <a:r>
              <a:rPr sz="3200" b="1" i="0">
                <a:solidFill>
                  <a:srgbClr val="3D5A73"/>
                </a:solidFill>
                <a:latin typeface="Georgia"/>
              </a:rPr>
              <a:t>each of us</a:t>
            </a:r>
            <a:r>
              <a:rPr sz="3200" b="0" i="0">
                <a:solidFill>
                  <a:srgbClr val="1F1D1B"/>
                </a:solidFill>
                <a:latin typeface="Georgia"/>
              </a:rPr>
              <a:t> will </a:t>
            </a:r>
            <a:r>
              <a:rPr sz="3200" b="1" i="0">
                <a:solidFill>
                  <a:srgbClr val="3D5A73"/>
                </a:solidFill>
                <a:latin typeface="Georgia"/>
              </a:rPr>
              <a:t>give an account</a:t>
            </a:r>
            <a:r>
              <a:rPr sz="3200" b="0" i="0">
                <a:solidFill>
                  <a:srgbClr val="1F1D1B"/>
                </a:solidFill>
                <a:latin typeface="Georgia"/>
              </a:rPr>
              <a:t> of himself to God.</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320040"/>
            <a:ext cx="8046720" cy="594360"/>
          </a:xfrm>
          <a:prstGeom prst="rect">
            <a:avLst/>
          </a:prstGeom>
          <a:noFill/>
        </p:spPr>
        <p:txBody>
          <a:bodyPr wrap="square" lIns="0" tIns="0" rIns="0" bIns="0" anchor="ctr">
            <a:spAutoFit/>
          </a:bodyPr>
          <a:lstStyle/>
          <a:p>
            <a:r>
              <a:rPr sz="2800" b="1" i="0">
                <a:solidFill>
                  <a:srgbClr val="1F1D1B"/>
                </a:solidFill>
                <a:latin typeface="Georgia"/>
              </a:rPr>
              <a:t>Verse 46 and verses 47–48</a:t>
            </a:r>
          </a:p>
        </p:txBody>
      </p:sp>
      <p:cxnSp>
        <p:nvCxnSpPr>
          <p:cNvPr id="3" name="Connector 2"/>
          <p:cNvCxnSpPr/>
          <p:nvPr/>
        </p:nvCxnSpPr>
        <p:spPr>
          <a:xfrm>
            <a:off x="594360" y="1005840"/>
            <a:ext cx="548640" cy="0"/>
          </a:xfrm>
          <a:prstGeom prst="line">
            <a:avLst/>
          </a:prstGeom>
          <a:ln w="19050">
            <a:solidFill>
              <a:srgbClr val="3D5A73"/>
            </a:solidFill>
          </a:ln>
        </p:spPr>
        <p:style>
          <a:lnRef idx="2">
            <a:schemeClr val="accent1"/>
          </a:lnRef>
          <a:fillRef idx="0">
            <a:schemeClr val="accent1"/>
          </a:fillRef>
          <a:effectRef idx="1">
            <a:schemeClr val="accent1"/>
          </a:effectRef>
          <a:fontRef idx="minor">
            <a:schemeClr val="tx1"/>
          </a:fontRef>
        </p:style>
      </p:cxnSp>
      <p:sp>
        <p:nvSpPr>
          <p:cNvPr id="4" name="TextBox 3"/>
          <p:cNvSpPr txBox="1"/>
          <p:nvPr/>
        </p:nvSpPr>
        <p:spPr>
          <a:xfrm>
            <a:off x="548640" y="1097280"/>
            <a:ext cx="8046720" cy="3749040"/>
          </a:xfrm>
          <a:prstGeom prst="rect">
            <a:avLst/>
          </a:prstGeom>
          <a:noFill/>
        </p:spPr>
        <p:txBody>
          <a:bodyPr wrap="square" lIns="0" tIns="0" rIns="0" bIns="0" anchor="t">
            <a:spAutoFit/>
          </a:bodyPr>
          <a:lstStyle/>
          <a:p>
            <a:r>
              <a:rPr sz="1900" b="1" i="0">
                <a:solidFill>
                  <a:srgbClr val="3D5A73"/>
                </a:solidFill>
                <a:latin typeface="Georgia"/>
              </a:rPr>
              <a:t>v46</a:t>
            </a:r>
            <a:r>
              <a:rPr sz="1900" b="0" i="0">
                <a:solidFill>
                  <a:srgbClr val="1F1D1B"/>
                </a:solidFill>
                <a:latin typeface="Georgia"/>
              </a:rPr>
              <a:t> — the professing unbeliever: cut off, put with the </a:t>
            </a:r>
            <a:r>
              <a:rPr sz="1900" b="1" i="0">
                <a:solidFill>
                  <a:srgbClr val="3D5A73"/>
                </a:solidFill>
                <a:latin typeface="Georgia"/>
              </a:rPr>
              <a:t>unfaithful</a:t>
            </a:r>
            <a:r>
              <a:rPr sz="1900" b="0" i="0">
                <a:solidFill>
                  <a:srgbClr val="1F1D1B"/>
                </a:solidFill>
                <a:latin typeface="Georgia"/>
              </a:rPr>
              <a:t>.</a:t>
            </a:r>
          </a:p>
          <a:p>
            <a:pPr>
              <a:spcBef>
                <a:spcPts val="200"/>
              </a:spcBef>
            </a:pPr>
            <a:r>
              <a:rPr sz="1300" b="0" i="1">
                <a:solidFill>
                  <a:srgbClr val="5A5650"/>
                </a:solidFill>
                <a:latin typeface="Georgia"/>
              </a:rPr>
              <a:t>     Luke 12:46</a:t>
            </a:r>
          </a:p>
          <a:p>
            <a:pPr>
              <a:spcBef>
                <a:spcPts val="1200"/>
              </a:spcBef>
            </a:pPr>
            <a:r>
              <a:rPr sz="1900" b="1" i="0">
                <a:solidFill>
                  <a:srgbClr val="3D5A73"/>
                </a:solidFill>
                <a:latin typeface="Georgia"/>
              </a:rPr>
              <a:t>vv47–48</a:t>
            </a:r>
            <a:r>
              <a:rPr sz="1900" b="0" i="0">
                <a:solidFill>
                  <a:srgbClr val="1F1D1B"/>
                </a:solidFill>
                <a:latin typeface="Georgia"/>
              </a:rPr>
              <a:t> — </a:t>
            </a:r>
            <a:r>
              <a:rPr sz="1900" b="1" i="0">
                <a:solidFill>
                  <a:srgbClr val="3D5A73"/>
                </a:solidFill>
                <a:latin typeface="Georgia"/>
              </a:rPr>
              <a:t>The more you knew, the more you answer for.</a:t>
            </a:r>
          </a:p>
          <a:p>
            <a:pPr>
              <a:spcBef>
                <a:spcPts val="200"/>
              </a:spcBef>
            </a:pPr>
            <a:r>
              <a:rPr sz="1300" b="0" i="1">
                <a:solidFill>
                  <a:srgbClr val="5A5650"/>
                </a:solidFill>
                <a:latin typeface="Georgia"/>
              </a:rPr>
              <a:t>     Luke 12:48</a:t>
            </a:r>
          </a:p>
          <a:p>
            <a:pPr>
              <a:spcBef>
                <a:spcPts val="900"/>
              </a:spcBef>
            </a:pPr>
            <a:r>
              <a:rPr sz="1700" b="0" i="0">
                <a:solidFill>
                  <a:srgbClr val="1F1D1B"/>
                </a:solidFill>
                <a:latin typeface="Georgia"/>
              </a:rPr>
              <a:t>•  </a:t>
            </a:r>
            <a:r>
              <a:rPr sz="1700" b="1" i="0">
                <a:solidFill>
                  <a:srgbClr val="3D5A73"/>
                </a:solidFill>
                <a:latin typeface="Georgia"/>
              </a:rPr>
              <a:t>Outside Christ:</a:t>
            </a:r>
            <a:r>
              <a:rPr sz="1700" b="0" i="0">
                <a:solidFill>
                  <a:srgbClr val="1F1D1B"/>
                </a:solidFill>
                <a:latin typeface="Georgia"/>
              </a:rPr>
              <a:t> degrees of judgment.</a:t>
            </a:r>
          </a:p>
          <a:p>
            <a:pPr>
              <a:spcBef>
                <a:spcPts val="200"/>
              </a:spcBef>
            </a:pPr>
            <a:r>
              <a:rPr sz="1300" b="0" i="1">
                <a:solidFill>
                  <a:srgbClr val="5A5650"/>
                </a:solidFill>
                <a:latin typeface="Georgia"/>
              </a:rPr>
              <a:t>        Luke 10:12–14</a:t>
            </a:r>
          </a:p>
          <a:p>
            <a:pPr>
              <a:spcBef>
                <a:spcPts val="800"/>
              </a:spcBef>
            </a:pPr>
            <a:r>
              <a:rPr sz="1700" b="0" i="0">
                <a:solidFill>
                  <a:srgbClr val="1F1D1B"/>
                </a:solidFill>
                <a:latin typeface="Georgia"/>
              </a:rPr>
              <a:t>•  </a:t>
            </a:r>
            <a:r>
              <a:rPr sz="1700" b="1" i="0">
                <a:solidFill>
                  <a:srgbClr val="3D5A73"/>
                </a:solidFill>
                <a:latin typeface="Georgia"/>
              </a:rPr>
              <a:t>In Christ:</a:t>
            </a:r>
            <a:r>
              <a:rPr sz="1700" b="0" i="0">
                <a:solidFill>
                  <a:srgbClr val="1F1D1B"/>
                </a:solidFill>
                <a:latin typeface="Georgia"/>
              </a:rPr>
              <a:t> no beating — Jesus took it. But we still give an </a:t>
            </a:r>
            <a:r>
              <a:rPr sz="1700" b="1" i="0">
                <a:solidFill>
                  <a:srgbClr val="3D5A73"/>
                </a:solidFill>
                <a:latin typeface="Georgia"/>
              </a:rPr>
              <a:t>account</a:t>
            </a:r>
            <a:r>
              <a:rPr sz="1700" b="0" i="0">
                <a:solidFill>
                  <a:srgbClr val="1F1D1B"/>
                </a:solidFill>
                <a:latin typeface="Georgia"/>
              </a:rPr>
              <a:t> of what he gave us.</a:t>
            </a:r>
          </a:p>
          <a:p>
            <a:pPr>
              <a:spcBef>
                <a:spcPts val="200"/>
              </a:spcBef>
            </a:pPr>
            <a:r>
              <a:rPr sz="1300" b="0" i="1">
                <a:solidFill>
                  <a:srgbClr val="5A5650"/>
                </a:solidFill>
                <a:latin typeface="Georgia"/>
              </a:rPr>
              <a:t>        Isaiah 53:5 · Romans 8:1 · 2 Corinthians 5:10</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822960"/>
            <a:ext cx="7680960" cy="3291840"/>
          </a:xfrm>
          <a:prstGeom prst="rect">
            <a:avLst/>
          </a:prstGeom>
          <a:noFill/>
        </p:spPr>
        <p:txBody>
          <a:bodyPr wrap="square" lIns="0" tIns="0" rIns="0" bIns="0" anchor="ctr">
            <a:spAutoFit/>
          </a:bodyPr>
          <a:lstStyle/>
          <a:p>
            <a:pPr algn="ctr">
              <a:lnSpc>
                <a:spcPct val="105000"/>
              </a:lnSpc>
            </a:pPr>
            <a:r>
              <a:rPr sz="3000" b="1" i="0">
                <a:solidFill>
                  <a:srgbClr val="1F1D1B"/>
                </a:solidFill>
                <a:latin typeface="Georgia"/>
              </a:rPr>
              <a:t>A driving instructor and a P-plater</a:t>
            </a:r>
          </a:p>
          <a:p>
            <a:pPr algn="ctr">
              <a:lnSpc>
                <a:spcPct val="105000"/>
              </a:lnSpc>
            </a:pPr>
            <a:r>
              <a:rPr sz="3000" b="1" i="0">
                <a:solidFill>
                  <a:srgbClr val="1F1D1B"/>
                </a:solidFill>
                <a:latin typeface="Georgia"/>
              </a:rPr>
              <a:t>both get caught speeding.</a:t>
            </a:r>
          </a:p>
          <a:p>
            <a:pPr algn="ctr">
              <a:lnSpc>
                <a:spcPct val="105000"/>
              </a:lnSpc>
            </a:pPr>
            <a:r>
              <a:rPr sz="3000" b="1" i="0">
                <a:solidFill>
                  <a:srgbClr val="3D5A73"/>
                </a:solidFill>
                <a:latin typeface="Georgia"/>
              </a:rPr>
              <a:t>Who should have known better?</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822960"/>
            <a:ext cx="7680960" cy="3291840"/>
          </a:xfrm>
          <a:prstGeom prst="rect">
            <a:avLst/>
          </a:prstGeom>
          <a:noFill/>
        </p:spPr>
        <p:txBody>
          <a:bodyPr wrap="square" lIns="0" tIns="0" rIns="0" bIns="0" anchor="ctr">
            <a:spAutoFit/>
          </a:bodyPr>
          <a:lstStyle/>
          <a:p>
            <a:pPr algn="ctr">
              <a:lnSpc>
                <a:spcPct val="105000"/>
              </a:lnSpc>
            </a:pPr>
            <a:r>
              <a:rPr sz="2800" b="1" i="0">
                <a:solidFill>
                  <a:srgbClr val="1F1D1B"/>
                </a:solidFill>
                <a:latin typeface="Georgia"/>
              </a:rPr>
              <a:t>We don’t get ready because we’re afraid of him.</a:t>
            </a:r>
          </a:p>
          <a:p>
            <a:pPr algn="ctr">
              <a:lnSpc>
                <a:spcPct val="105000"/>
              </a:lnSpc>
            </a:pPr>
            <a:r>
              <a:rPr sz="2800" b="1" i="0">
                <a:solidFill>
                  <a:srgbClr val="3D5A73"/>
                </a:solidFill>
                <a:latin typeface="Georgia"/>
              </a:rPr>
              <a:t>We get ready because we love him.</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822960"/>
            <a:ext cx="7680960" cy="3291840"/>
          </a:xfrm>
          <a:prstGeom prst="rect">
            <a:avLst/>
          </a:prstGeom>
          <a:noFill/>
        </p:spPr>
        <p:txBody>
          <a:bodyPr wrap="square" lIns="0" tIns="0" rIns="0" bIns="0" anchor="ctr">
            <a:spAutoFit/>
          </a:bodyPr>
          <a:lstStyle/>
          <a:p>
            <a:pPr algn="ctr">
              <a:lnSpc>
                <a:spcPct val="105000"/>
              </a:lnSpc>
            </a:pPr>
            <a:r>
              <a:rPr sz="4000" b="1" i="0">
                <a:solidFill>
                  <a:srgbClr val="1F1D1B"/>
                </a:solidFill>
                <a:latin typeface="Georgia"/>
              </a:rPr>
              <a:t>Today,</a:t>
            </a:r>
          </a:p>
          <a:p>
            <a:pPr algn="ctr">
              <a:lnSpc>
                <a:spcPct val="105000"/>
              </a:lnSpc>
            </a:pPr>
            <a:r>
              <a:rPr sz="4000" b="1" i="0">
                <a:solidFill>
                  <a:srgbClr val="1F1D1B"/>
                </a:solidFill>
                <a:latin typeface="Georgia"/>
              </a:rPr>
              <a:t>what kind of servant</a:t>
            </a:r>
          </a:p>
          <a:p>
            <a:pPr algn="ctr">
              <a:lnSpc>
                <a:spcPct val="105000"/>
              </a:lnSpc>
            </a:pPr>
            <a:r>
              <a:rPr sz="4000" b="1" i="0">
                <a:solidFill>
                  <a:srgbClr val="3D5A73"/>
                </a:solidFill>
                <a:latin typeface="Georgia"/>
              </a:rPr>
              <a:t>do you want to be?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365760"/>
            <a:ext cx="8046720" cy="594360"/>
          </a:xfrm>
          <a:prstGeom prst="rect">
            <a:avLst/>
          </a:prstGeom>
          <a:noFill/>
        </p:spPr>
        <p:txBody>
          <a:bodyPr wrap="square" lIns="0" tIns="0" rIns="0" bIns="0" anchor="ctr">
            <a:spAutoFit/>
          </a:bodyPr>
          <a:lstStyle/>
          <a:p>
            <a:r>
              <a:rPr sz="2000" b="1" i="0">
                <a:solidFill>
                  <a:srgbClr val="1F1D1B"/>
                </a:solidFill>
                <a:latin typeface="Georgia"/>
              </a:rPr>
              <a:t>What does it look like to be ready for Jesus’ return?</a:t>
            </a:r>
          </a:p>
        </p:txBody>
      </p:sp>
      <p:cxnSp>
        <p:nvCxnSpPr>
          <p:cNvPr id="3" name="Connector 2"/>
          <p:cNvCxnSpPr/>
          <p:nvPr/>
        </p:nvCxnSpPr>
        <p:spPr>
          <a:xfrm>
            <a:off x="594360" y="1051560"/>
            <a:ext cx="548640" cy="0"/>
          </a:xfrm>
          <a:prstGeom prst="line">
            <a:avLst/>
          </a:prstGeom>
          <a:ln w="19050">
            <a:solidFill>
              <a:srgbClr val="3D5A73"/>
            </a:solidFill>
          </a:ln>
        </p:spPr>
        <p:style>
          <a:lnRef idx="2">
            <a:schemeClr val="accent1"/>
          </a:lnRef>
          <a:fillRef idx="0">
            <a:schemeClr val="accent1"/>
          </a:fillRef>
          <a:effectRef idx="1">
            <a:schemeClr val="accent1"/>
          </a:effectRef>
          <a:fontRef idx="minor">
            <a:schemeClr val="tx1"/>
          </a:fontRef>
        </p:style>
      </p:cxnSp>
      <p:sp>
        <p:nvSpPr>
          <p:cNvPr id="4" name="TextBox 3"/>
          <p:cNvSpPr txBox="1"/>
          <p:nvPr/>
        </p:nvSpPr>
        <p:spPr>
          <a:xfrm>
            <a:off x="548640" y="1280160"/>
            <a:ext cx="8046720" cy="3291840"/>
          </a:xfrm>
          <a:prstGeom prst="rect">
            <a:avLst/>
          </a:prstGeom>
          <a:noFill/>
        </p:spPr>
        <p:txBody>
          <a:bodyPr wrap="square" lIns="0" tIns="0" rIns="0" bIns="0" anchor="t">
            <a:spAutoFit/>
          </a:bodyPr>
          <a:lstStyle/>
          <a:p>
            <a:pPr>
              <a:lnSpc>
                <a:spcPct val="110000"/>
              </a:lnSpc>
            </a:pPr>
            <a:r>
              <a:rPr sz="2500" b="0" i="0">
                <a:solidFill>
                  <a:srgbClr val="1F1D1B"/>
                </a:solidFill>
                <a:latin typeface="Georgia"/>
              </a:rPr>
              <a:t>1. Be ready for </a:t>
            </a:r>
            <a:r>
              <a:rPr sz="2500" b="1" i="0">
                <a:solidFill>
                  <a:srgbClr val="3D5A73"/>
                </a:solidFill>
                <a:latin typeface="Georgia"/>
              </a:rPr>
              <a:t>the coming of Christ.</a:t>
            </a:r>
          </a:p>
          <a:p>
            <a:pPr>
              <a:lnSpc>
                <a:spcPct val="110000"/>
              </a:lnSpc>
              <a:spcBef>
                <a:spcPts val="1400"/>
              </a:spcBef>
            </a:pPr>
            <a:r>
              <a:rPr sz="2500" b="0" i="0">
                <a:solidFill>
                  <a:srgbClr val="1F1D1B"/>
                </a:solidFill>
                <a:latin typeface="Georgia"/>
              </a:rPr>
              <a:t>2. Don’t live like Jesus is </a:t>
            </a:r>
            <a:r>
              <a:rPr sz="2500" b="1" i="0">
                <a:solidFill>
                  <a:srgbClr val="3D5A73"/>
                </a:solidFill>
                <a:latin typeface="Georgia"/>
              </a:rPr>
              <a:t>not coming back.</a:t>
            </a:r>
          </a:p>
          <a:p>
            <a:pPr>
              <a:lnSpc>
                <a:spcPct val="110000"/>
              </a:lnSpc>
              <a:spcBef>
                <a:spcPts val="1400"/>
              </a:spcBef>
            </a:pPr>
            <a:r>
              <a:rPr sz="2500" b="0" i="0">
                <a:solidFill>
                  <a:srgbClr val="1F1D1B"/>
                </a:solidFill>
                <a:latin typeface="Georgia"/>
              </a:rPr>
              <a:t>3. Use what Jesus has given you — </a:t>
            </a:r>
            <a:r>
              <a:rPr sz="2500" b="1" i="0">
                <a:solidFill>
                  <a:srgbClr val="3D5A73"/>
                </a:solidFill>
                <a:latin typeface="Georgia"/>
              </a:rPr>
              <a:t>for Jesus.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1520" y="822960"/>
            <a:ext cx="7680960" cy="3291840"/>
          </a:xfrm>
          <a:prstGeom prst="rect">
            <a:avLst/>
          </a:prstGeom>
          <a:noFill/>
        </p:spPr>
        <p:txBody>
          <a:bodyPr wrap="square" lIns="0" tIns="0" rIns="0" bIns="0" anchor="ctr">
            <a:spAutoFit/>
          </a:bodyPr>
          <a:lstStyle/>
          <a:p>
            <a:pPr algn="ctr">
              <a:lnSpc>
                <a:spcPct val="105000"/>
              </a:lnSpc>
            </a:pPr>
            <a:r>
              <a:rPr sz="4000" b="1" i="0">
                <a:solidFill>
                  <a:srgbClr val="1F1D1B"/>
                </a:solidFill>
                <a:latin typeface="Georgia"/>
              </a:rPr>
              <a:t>Jesus is the faithful</a:t>
            </a:r>
          </a:p>
          <a:p>
            <a:pPr algn="ctr">
              <a:lnSpc>
                <a:spcPct val="105000"/>
              </a:lnSpc>
            </a:pPr>
            <a:r>
              <a:rPr sz="4000" b="1" i="0">
                <a:solidFill>
                  <a:srgbClr val="3D5A73"/>
                </a:solidFill>
                <a:latin typeface="Georgia"/>
              </a:rPr>
              <a:t>and wise servant.</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548640"/>
            <a:ext cx="8046720" cy="320040"/>
          </a:xfrm>
          <a:prstGeom prst="rect">
            <a:avLst/>
          </a:prstGeom>
          <a:noFill/>
        </p:spPr>
        <p:txBody>
          <a:bodyPr wrap="square" lIns="0" tIns="0" rIns="0" bIns="0" anchor="t">
            <a:spAutoFit/>
          </a:bodyPr>
          <a:lstStyle/>
          <a:p>
            <a:r>
              <a:rPr sz="1400" b="1" i="0">
                <a:solidFill>
                  <a:srgbClr val="3D5A73"/>
                </a:solidFill>
                <a:latin typeface="Georgia"/>
              </a:rPr>
              <a:t>HEBREWS 3:6 (ESV)</a:t>
            </a:r>
          </a:p>
        </p:txBody>
      </p:sp>
      <p:sp>
        <p:nvSpPr>
          <p:cNvPr id="3" name="TextBox 2"/>
          <p:cNvSpPr txBox="1"/>
          <p:nvPr/>
        </p:nvSpPr>
        <p:spPr>
          <a:xfrm>
            <a:off x="548640" y="1005840"/>
            <a:ext cx="8046720" cy="3474720"/>
          </a:xfrm>
          <a:prstGeom prst="rect">
            <a:avLst/>
          </a:prstGeom>
          <a:noFill/>
        </p:spPr>
        <p:txBody>
          <a:bodyPr wrap="square" lIns="0" tIns="0" rIns="0" bIns="0" anchor="t">
            <a:spAutoFit/>
          </a:bodyPr>
          <a:lstStyle/>
          <a:p>
            <a:pPr>
              <a:lnSpc>
                <a:spcPct val="110000"/>
              </a:lnSpc>
            </a:pPr>
            <a:r>
              <a:rPr sz="2800" b="0" i="0">
                <a:solidFill>
                  <a:srgbClr val="1F1D1B"/>
                </a:solidFill>
                <a:latin typeface="Georgia"/>
              </a:rPr>
              <a:t>but Christ is faithful over God’s house as a son. And we are his house, if indeed we hold fast our confidence and our boasting in our hope.</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365760"/>
            <a:ext cx="8046720" cy="594360"/>
          </a:xfrm>
          <a:prstGeom prst="rect">
            <a:avLst/>
          </a:prstGeom>
          <a:noFill/>
        </p:spPr>
        <p:txBody>
          <a:bodyPr wrap="square" lIns="0" tIns="0" rIns="0" bIns="0" anchor="ctr">
            <a:spAutoFit/>
          </a:bodyPr>
          <a:lstStyle/>
          <a:p>
            <a:r>
              <a:rPr sz="2800" b="1" i="0">
                <a:solidFill>
                  <a:srgbClr val="1F1D1B"/>
                </a:solidFill>
                <a:latin typeface="Georgia"/>
              </a:rPr>
              <a:t>Jesus is always serving</a:t>
            </a:r>
          </a:p>
        </p:txBody>
      </p:sp>
      <p:cxnSp>
        <p:nvCxnSpPr>
          <p:cNvPr id="3" name="Connector 2"/>
          <p:cNvCxnSpPr/>
          <p:nvPr/>
        </p:nvCxnSpPr>
        <p:spPr>
          <a:xfrm>
            <a:off x="594360" y="1051560"/>
            <a:ext cx="548640" cy="0"/>
          </a:xfrm>
          <a:prstGeom prst="line">
            <a:avLst/>
          </a:prstGeom>
          <a:ln w="19050">
            <a:solidFill>
              <a:srgbClr val="3D5A73"/>
            </a:solidFill>
          </a:ln>
        </p:spPr>
        <p:style>
          <a:lnRef idx="2">
            <a:schemeClr val="accent1"/>
          </a:lnRef>
          <a:fillRef idx="0">
            <a:schemeClr val="accent1"/>
          </a:fillRef>
          <a:effectRef idx="1">
            <a:schemeClr val="accent1"/>
          </a:effectRef>
          <a:fontRef idx="minor">
            <a:schemeClr val="tx1"/>
          </a:fontRef>
        </p:style>
      </p:cxnSp>
      <p:sp>
        <p:nvSpPr>
          <p:cNvPr id="4" name="TextBox 3"/>
          <p:cNvSpPr txBox="1"/>
          <p:nvPr/>
        </p:nvSpPr>
        <p:spPr>
          <a:xfrm>
            <a:off x="548640" y="1280160"/>
            <a:ext cx="8046720" cy="3291840"/>
          </a:xfrm>
          <a:prstGeom prst="rect">
            <a:avLst/>
          </a:prstGeom>
          <a:noFill/>
        </p:spPr>
        <p:txBody>
          <a:bodyPr wrap="square" lIns="0" tIns="0" rIns="0" bIns="0" anchor="t">
            <a:spAutoFit/>
          </a:bodyPr>
          <a:lstStyle/>
          <a:p>
            <a:pPr>
              <a:lnSpc>
                <a:spcPct val="110000"/>
              </a:lnSpc>
            </a:pPr>
            <a:r>
              <a:rPr sz="2400" b="1" i="0">
                <a:solidFill>
                  <a:srgbClr val="3D5A73"/>
                </a:solidFill>
                <a:latin typeface="Georgia"/>
              </a:rPr>
              <a:t>At the table</a:t>
            </a:r>
            <a:r>
              <a:rPr sz="2400" b="0" i="0">
                <a:solidFill>
                  <a:srgbClr val="1F1D1B"/>
                </a:solidFill>
                <a:latin typeface="Georgia"/>
              </a:rPr>
              <a:t> — the night before he died (22:27)</a:t>
            </a:r>
          </a:p>
          <a:p>
            <a:pPr>
              <a:lnSpc>
                <a:spcPct val="110000"/>
              </a:lnSpc>
              <a:spcBef>
                <a:spcPts val="1400"/>
              </a:spcBef>
            </a:pPr>
            <a:r>
              <a:rPr sz="2400" b="1" i="0">
                <a:solidFill>
                  <a:srgbClr val="3D5A73"/>
                </a:solidFill>
                <a:latin typeface="Georgia"/>
              </a:rPr>
              <a:t>At the cross</a:t>
            </a:r>
            <a:r>
              <a:rPr sz="2400" b="0" i="0">
                <a:solidFill>
                  <a:srgbClr val="1F1D1B"/>
                </a:solidFill>
                <a:latin typeface="Georgia"/>
              </a:rPr>
              <a:t> — “my body, which is given for you” (22:19)</a:t>
            </a:r>
          </a:p>
          <a:p>
            <a:pPr>
              <a:lnSpc>
                <a:spcPct val="110000"/>
              </a:lnSpc>
              <a:spcBef>
                <a:spcPts val="1400"/>
              </a:spcBef>
            </a:pPr>
            <a:r>
              <a:rPr sz="2400" b="1" i="0">
                <a:solidFill>
                  <a:srgbClr val="3D5A73"/>
                </a:solidFill>
                <a:latin typeface="Georgia"/>
              </a:rPr>
              <a:t>When he comes</a:t>
            </a:r>
            <a:r>
              <a:rPr sz="2400" b="0" i="0">
                <a:solidFill>
                  <a:srgbClr val="1F1D1B"/>
                </a:solidFill>
                <a:latin typeface="Georgia"/>
              </a:rPr>
              <a:t> — “he will… come and serve them” (12:37)</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8640" y="548640"/>
            <a:ext cx="8046720" cy="320040"/>
          </a:xfrm>
          <a:prstGeom prst="rect">
            <a:avLst/>
          </a:prstGeom>
          <a:noFill/>
        </p:spPr>
        <p:txBody>
          <a:bodyPr wrap="square" lIns="0" tIns="0" rIns="0" bIns="0" anchor="t">
            <a:spAutoFit/>
          </a:bodyPr>
          <a:lstStyle/>
          <a:p>
            <a:r>
              <a:rPr sz="1400" b="1" i="0">
                <a:solidFill>
                  <a:srgbClr val="3D5A73"/>
                </a:solidFill>
                <a:latin typeface="Georgia"/>
              </a:rPr>
              <a:t>1 CORINTHIANS 11:26 (ESV)</a:t>
            </a:r>
          </a:p>
        </p:txBody>
      </p:sp>
      <p:sp>
        <p:nvSpPr>
          <p:cNvPr id="3" name="TextBox 2"/>
          <p:cNvSpPr txBox="1"/>
          <p:nvPr/>
        </p:nvSpPr>
        <p:spPr>
          <a:xfrm>
            <a:off x="548640" y="1005840"/>
            <a:ext cx="8046720" cy="3474720"/>
          </a:xfrm>
          <a:prstGeom prst="rect">
            <a:avLst/>
          </a:prstGeom>
          <a:noFill/>
        </p:spPr>
        <p:txBody>
          <a:bodyPr wrap="square" lIns="0" tIns="0" rIns="0" bIns="0" anchor="t">
            <a:spAutoFit/>
          </a:bodyPr>
          <a:lstStyle/>
          <a:p>
            <a:pPr>
              <a:lnSpc>
                <a:spcPct val="110000"/>
              </a:lnSpc>
            </a:pPr>
            <a:r>
              <a:rPr sz="3200" b="0" i="0">
                <a:solidFill>
                  <a:srgbClr val="1F1D1B"/>
                </a:solidFill>
                <a:latin typeface="Georgia"/>
              </a:rPr>
              <a:t>For as often as you eat this bread and drink the cup, you proclaim the Lord’s death until he comes.</a:t>
            </a:r>
          </a:p>
        </p:txBody>
      </p:sp>
    </p:spTree>
  </p:cSld>
  <p:clrMapOvr>
    <a:masterClrMapping/>
  </p:clrMapOvr>
</p:sld>
</file>

<file path=ppt/theme/theme1.xml><?xml version="1.0" encoding="utf-8"?>
<a:theme xmlns:a="http://schemas.openxmlformats.org/drawingml/2006/main" name="Lamplight">
  <a:themeElements>
    <a:clrScheme name="Lamplight">
      <a:dk1>
        <a:srgbClr val="1F1D1B"/>
      </a:dk1>
      <a:lt1>
        <a:srgbClr val="FFFFFF"/>
      </a:lt1>
      <a:dk2>
        <a:srgbClr val="3D5A73"/>
      </a:dk2>
      <a:lt2>
        <a:srgbClr val="EBE2D3"/>
      </a:lt2>
      <a:accent1>
        <a:srgbClr val="3D5A73"/>
      </a:accent1>
      <a:accent2>
        <a:srgbClr val="5A5650"/>
      </a:accent2>
      <a:accent3>
        <a:srgbClr val="6E8296"/>
      </a:accent3>
      <a:accent4>
        <a:srgbClr val="8A9AA8"/>
      </a:accent4>
      <a:accent5>
        <a:srgbClr val="4F6B82"/>
      </a:accent5>
      <a:accent6>
        <a:srgbClr val="2E4558"/>
      </a:accent6>
      <a:hlink>
        <a:srgbClr val="3D5A73"/>
      </a:hlink>
      <a:folHlink>
        <a:srgbClr val="5A5650"/>
      </a:folHlink>
    </a:clrScheme>
    <a:fontScheme name="Lamplight">
      <a:majorFont>
        <a:latin typeface="Georgia"/>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Georgia"/>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TotalTime>
  <Words>4829</Words>
  <Application>Microsoft Macintosh PowerPoint</Application>
  <PresentationFormat>On-screen Show (16:9)</PresentationFormat>
  <Paragraphs>164</Paragraphs>
  <Slides>39</Slides>
  <Notes>37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39</vt:i4>
      </vt:variant>
    </vt:vector>
  </HeadingPairs>
  <TitlesOfParts>
    <vt:vector size="42" baseType="lpstr">
      <vt:lpstr>Arial</vt:lpstr>
      <vt:lpstr>Georgia</vt:lpstr>
      <vt:lpstr>Lamplight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Casey Life International Church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Fear God, Not Man — Luke 12:1–12 (v8)</dc:title>
  <dc:subject>PptxGenJS Presentation</dc:subject>
  <dc:creator>Kenny Koay</dc:creator>
  <cp:lastModifiedBy>Kenny Koay</cp:lastModifiedBy>
  <cp:revision>2</cp:revision>
  <dcterms:created xsi:type="dcterms:W3CDTF">2026-10-24T19:59:31Z</dcterms:created>
  <dcterms:modified xsi:type="dcterms:W3CDTF">2026-11-07T20:37:59Z</dcterms:modified>
</cp:coreProperties>
</file>