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86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66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3FAA31-748C-4C9A-8793-2F23BECBF280}" v="33" dt="2026-08-28T22:31:08.7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9743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系列最后一讲。开场先停一拍。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这里语气要柔。会众里有很多累了的人。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第二大点。请会众一同读。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注意两件事。第一件——果子是单数的。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不要逐一讲解，让会众看着，慢慢念一遍。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同一棵树，不同的季节，不同的味道。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注意第二件事。这一点很扎人，慢慢说。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耶稣没说「凭着他们的恩赐」。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转折点。安静地问，然后停三秒。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我家后院的两张照片。同一个院子，两个季节。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第三大点。大使命。请会众一同读。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五周了。我们走完了一棵树。四句带过，第五句停住。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不是「传福音给人听」，是「使万民作我的门徒」。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祂怎么开头，怎么结尾。你被差派，也被托住。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这里藏着四代人。数给会众听。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这周就可以做。两个邀请，两句话。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第四大点。约15:17 紧接在「分派你们去结果子」之后。三个「爱那」要说重。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第五大点。三个谎言，一个一个拆。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五周。一棵树。回到诗篇一篇。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差遣。说完停三秒，再进祷告。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全会众一同祷告。慢。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第二段。最后一句停住，再说阿们。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2022年那幅图。四年前画的树，今天结果子了。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系列收尾。停一拍，再祝福。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四个动作念完，停一拍，再问：然后呢？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这一段是全篇的钥匙。树活着不是为了囤积。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今天的主经文。请会众一同读。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第一大点。「这句话翻转了一切」——说重。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三个「我们以为」快，最后一句慢。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三句排比，一句一句慢慢说。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40000"/>
                </a:srgbClr>
              </a:gs>
              <a:gs pos="62000">
                <a:srgbClr val="2E5A8C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914400" y="635794"/>
            <a:ext cx="8190540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00" dirty="0">
                <a:solidFill>
                  <a:srgbClr val="CADCFC">
                    <a:alpha val="60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主爱基督教会 </a:t>
            </a:r>
            <a:r>
              <a:rPr lang="en-US" sz="18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CASEY LIFE INTERNATIONAL CHURCH</a:t>
            </a:r>
            <a:endParaRPr lang="en-US" sz="18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6600" y="609600"/>
            <a:ext cx="381000" cy="381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2557463"/>
            <a:ext cx="11399520" cy="1085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>
              <a:lnSpc>
                <a:spcPct val="96916"/>
              </a:lnSpc>
            </a:pPr>
            <a:r>
              <a:rPr lang="en-US" sz="8000" kern="0" spc="450" dirty="0" err="1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果实</a:t>
            </a:r>
            <a:r>
              <a:rPr lang="en-US" sz="7500" b="1" kern="0" spc="10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· 造就门徒</a:t>
            </a:r>
            <a:endParaRPr lang="en-US" sz="7500" dirty="0"/>
          </a:p>
        </p:txBody>
      </p:sp>
      <p:sp>
        <p:nvSpPr>
          <p:cNvPr id="6" name="Text 3"/>
          <p:cNvSpPr/>
          <p:nvPr/>
        </p:nvSpPr>
        <p:spPr>
          <a:xfrm>
            <a:off x="914400" y="3833812"/>
            <a:ext cx="11399520" cy="5000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kern="0" spc="45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门徒的五个根基 · 第五讲 · 果实</a:t>
            </a:r>
            <a:endParaRPr lang="en-US" sz="2550" dirty="0"/>
          </a:p>
        </p:txBody>
      </p:sp>
      <p:sp>
        <p:nvSpPr>
          <p:cNvPr id="7" name="Text 4"/>
          <p:cNvSpPr/>
          <p:nvPr/>
        </p:nvSpPr>
        <p:spPr>
          <a:xfrm>
            <a:off x="914400" y="5862638"/>
            <a:ext cx="2051298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2026年8月30日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5677719" y="5886450"/>
            <a:ext cx="615987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太28:18–20 · 约15:16–17 · 加5:22–23 · 提后2:2</a:t>
            </a:r>
            <a:endParaRPr lang="en-US" sz="1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40000"/>
                </a:srgbClr>
              </a:gs>
              <a:gs pos="62000">
                <a:srgbClr val="2E5A8C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02640" y="501625"/>
            <a:ext cx="11315700" cy="9162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在你之前，祂已经在了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802640" y="1156972"/>
            <a:ext cx="11465560" cy="116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1474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你没信主的时候，</a:t>
            </a:r>
            <a:r>
              <a:rPr lang="en-US" sz="360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祂就在找你。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802640" y="2101811"/>
            <a:ext cx="11465560" cy="10723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1474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你还不在意祂的时候，</a:t>
            </a:r>
            <a:r>
              <a:rPr lang="en-US" sz="360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祂就在意你。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873760" y="3174208"/>
            <a:ext cx="11846560" cy="14896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1474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你以为是「我决定信主」—— 其实是</a:t>
            </a:r>
            <a:r>
              <a:rPr lang="en-US" sz="360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「祂决定得着你」。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952500" y="4892427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73760" y="4892427"/>
            <a:ext cx="11394440" cy="942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连你结果子，都是祂先安排的。</a:t>
            </a:r>
            <a:endParaRPr lang="en-US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63094" y="765870"/>
            <a:ext cx="5465737" cy="1800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4950" b="1" kern="0" spc="45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这不是打击你—— 这是</a:t>
            </a:r>
            <a:r>
              <a:rPr lang="en-US" sz="4950" b="1" kern="0" spc="450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释放</a:t>
            </a:r>
            <a:r>
              <a:rPr lang="en-US" sz="4950" b="1" kern="0" spc="45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你。</a:t>
            </a:r>
            <a:endParaRPr lang="en-US" sz="4950" dirty="0"/>
          </a:p>
        </p:txBody>
      </p:sp>
      <p:sp>
        <p:nvSpPr>
          <p:cNvPr id="3" name="Shape 1"/>
          <p:cNvSpPr/>
          <p:nvPr/>
        </p:nvSpPr>
        <p:spPr>
          <a:xfrm>
            <a:off x="5829300" y="2813745"/>
            <a:ext cx="533400" cy="9525"/>
          </a:xfrm>
          <a:prstGeom prst="rect">
            <a:avLst/>
          </a:prstGeom>
          <a:solidFill>
            <a:srgbClr val="D6DE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320800" y="2265680"/>
            <a:ext cx="9906000" cy="21768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7826"/>
              </a:lnSpc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因为如果一切靠你，你早晚会撑不住。 但如果祂拣选、祂分派、祂同在——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1066800" y="4291906"/>
            <a:ext cx="10373360" cy="183832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1538"/>
              </a:lnSpc>
              <a:buNone/>
            </a:pP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那你只需要留在祂里面， 让祂透过你活出来。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2800" y="233680"/>
            <a:ext cx="11455400" cy="952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二 · 果子不是一张成绩单 · 加拉太书 5:22–23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952500" y="1185863"/>
            <a:ext cx="10595610" cy="288829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4000"/>
              </a:lnSpc>
              <a:buNone/>
            </a:pP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「圣灵所结的果子，就是仁爱、喜乐、和平、忍耐、恩慈、良善、信实、温柔、节制。这样的事没有律法禁止。」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952500" y="6067425"/>
            <a:ext cx="1131570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第五讲 · 造就门徒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04720" y="457200"/>
            <a:ext cx="7335520" cy="119114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kern="0" spc="30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注意第一件事 · 果子是单数的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887188" y="1876946"/>
            <a:ext cx="8417624" cy="18896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18537"/>
              </a:lnSpc>
              <a:buNone/>
            </a:pPr>
            <a:r>
              <a:rPr lang="en-US" sz="5400" b="1" kern="0" spc="450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不是九种果子</a:t>
            </a:r>
            <a:r>
              <a:rPr lang="en-US" sz="5400" b="1" kern="0" spc="45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—— </a:t>
            </a:r>
            <a:r>
              <a:rPr lang="en-US" sz="5400" b="1" kern="0" spc="450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是</a:t>
            </a:r>
            <a:r>
              <a:rPr lang="en-US" sz="5400" b="1" kern="0" spc="450" dirty="0" err="1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一</a:t>
            </a:r>
            <a:r>
              <a:rPr lang="zh-CN" altLang="en-US" sz="5400" b="1" kern="0" spc="450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种</a:t>
            </a:r>
            <a:r>
              <a:rPr lang="en-US" sz="5400" b="1" kern="0" spc="450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果子，九</a:t>
            </a:r>
            <a:r>
              <a:rPr lang="zh-CN" altLang="en-US" sz="5400" b="1" kern="0" spc="45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样</a:t>
            </a:r>
            <a:r>
              <a:rPr lang="en-US" sz="5400" b="1" kern="0" spc="450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味道</a:t>
            </a:r>
            <a:r>
              <a:rPr lang="en-US" sz="5400" b="1" kern="0" spc="45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。</a:t>
            </a:r>
            <a:endParaRPr lang="en-US" sz="5400" dirty="0"/>
          </a:p>
        </p:txBody>
      </p:sp>
      <p:sp>
        <p:nvSpPr>
          <p:cNvPr id="4" name="Shape 2"/>
          <p:cNvSpPr/>
          <p:nvPr/>
        </p:nvSpPr>
        <p:spPr>
          <a:xfrm>
            <a:off x="5829300" y="3995217"/>
            <a:ext cx="533400" cy="9525"/>
          </a:xfrm>
          <a:prstGeom prst="rect">
            <a:avLst/>
          </a:prstGeom>
          <a:solidFill>
            <a:srgbClr val="D6DE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595120" y="4164967"/>
            <a:ext cx="9215120" cy="21050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7826"/>
              </a:lnSpc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你不需要努力凑齐九样。你连于基督， 圣灵在你里面长出一个完整的生命。</a:t>
            </a:r>
            <a:endParaRPr lang="en-US"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9760" y="741680"/>
            <a:ext cx="11831320" cy="9918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</a:t>
            </a:r>
            <a:r>
              <a:rPr lang="zh-CN" alt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种</a:t>
            </a:r>
            <a:r>
              <a:rPr lang="en-US" sz="3600" kern="0" spc="225" dirty="0" err="1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果子</a:t>
            </a: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· 九</a:t>
            </a:r>
            <a:r>
              <a:rPr lang="zh-CN" alt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样</a:t>
            </a:r>
            <a:r>
              <a:rPr lang="en-US" sz="3600" kern="0" spc="225" dirty="0" err="1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味道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800100" y="1943100"/>
            <a:ext cx="3441650" cy="1090613"/>
          </a:xfrm>
          <a:prstGeom prst="roundRect">
            <a:avLst>
              <a:gd name="adj" fmla="val 10480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86600" y="2181225"/>
            <a:ext cx="3068650" cy="6524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仁爱</a:t>
            </a:r>
            <a:endParaRPr lang="en-US" sz="3450" dirty="0"/>
          </a:p>
        </p:txBody>
      </p:sp>
      <p:sp>
        <p:nvSpPr>
          <p:cNvPr id="5" name="Shape 3"/>
          <p:cNvSpPr/>
          <p:nvPr/>
        </p:nvSpPr>
        <p:spPr>
          <a:xfrm>
            <a:off x="4375100" y="1943100"/>
            <a:ext cx="3441725" cy="1090613"/>
          </a:xfrm>
          <a:prstGeom prst="roundRect">
            <a:avLst>
              <a:gd name="adj" fmla="val 10480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61600" y="2181225"/>
            <a:ext cx="3068727" cy="6524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喜乐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7950175" y="1943100"/>
            <a:ext cx="3441725" cy="1090613"/>
          </a:xfrm>
          <a:prstGeom prst="roundRect">
            <a:avLst>
              <a:gd name="adj" fmla="val 10480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136674" y="2181225"/>
            <a:ext cx="3068727" cy="6524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和平</a:t>
            </a:r>
            <a:endParaRPr lang="en-US" sz="3450" dirty="0"/>
          </a:p>
        </p:txBody>
      </p:sp>
      <p:sp>
        <p:nvSpPr>
          <p:cNvPr id="9" name="Shape 7"/>
          <p:cNvSpPr/>
          <p:nvPr/>
        </p:nvSpPr>
        <p:spPr>
          <a:xfrm>
            <a:off x="800100" y="3167063"/>
            <a:ext cx="3441650" cy="1090613"/>
          </a:xfrm>
          <a:prstGeom prst="roundRect">
            <a:avLst>
              <a:gd name="adj" fmla="val 10480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86600" y="3405187"/>
            <a:ext cx="3068650" cy="6524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忍耐</a:t>
            </a:r>
            <a:endParaRPr lang="en-US" sz="3600" dirty="0"/>
          </a:p>
        </p:txBody>
      </p:sp>
      <p:sp>
        <p:nvSpPr>
          <p:cNvPr id="11" name="Shape 9"/>
          <p:cNvSpPr/>
          <p:nvPr/>
        </p:nvSpPr>
        <p:spPr>
          <a:xfrm>
            <a:off x="4375100" y="3167063"/>
            <a:ext cx="3441725" cy="1090613"/>
          </a:xfrm>
          <a:prstGeom prst="roundRect">
            <a:avLst>
              <a:gd name="adj" fmla="val 10480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561600" y="3405187"/>
            <a:ext cx="3068727" cy="6524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恩慈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7950175" y="3167063"/>
            <a:ext cx="3441725" cy="1090613"/>
          </a:xfrm>
          <a:prstGeom prst="roundRect">
            <a:avLst>
              <a:gd name="adj" fmla="val 10480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136674" y="3405187"/>
            <a:ext cx="3068727" cy="6524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良善</a:t>
            </a:r>
            <a:endParaRPr lang="en-US" sz="3450" dirty="0"/>
          </a:p>
        </p:txBody>
      </p:sp>
      <p:sp>
        <p:nvSpPr>
          <p:cNvPr id="15" name="Shape 13"/>
          <p:cNvSpPr/>
          <p:nvPr/>
        </p:nvSpPr>
        <p:spPr>
          <a:xfrm>
            <a:off x="800100" y="4391025"/>
            <a:ext cx="3441650" cy="1090613"/>
          </a:xfrm>
          <a:prstGeom prst="roundRect">
            <a:avLst>
              <a:gd name="adj" fmla="val 10480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86600" y="4629150"/>
            <a:ext cx="3068650" cy="6524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信实</a:t>
            </a:r>
            <a:endParaRPr lang="en-US" sz="3600" dirty="0"/>
          </a:p>
        </p:txBody>
      </p:sp>
      <p:sp>
        <p:nvSpPr>
          <p:cNvPr id="17" name="Shape 15"/>
          <p:cNvSpPr/>
          <p:nvPr/>
        </p:nvSpPr>
        <p:spPr>
          <a:xfrm>
            <a:off x="4375100" y="4391025"/>
            <a:ext cx="3441725" cy="1090613"/>
          </a:xfrm>
          <a:prstGeom prst="roundRect">
            <a:avLst>
              <a:gd name="adj" fmla="val 10480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561600" y="4629150"/>
            <a:ext cx="3068727" cy="6524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温柔</a:t>
            </a:r>
            <a:endParaRPr lang="en-US" sz="3450" dirty="0"/>
          </a:p>
        </p:txBody>
      </p:sp>
      <p:sp>
        <p:nvSpPr>
          <p:cNvPr id="19" name="Shape 17"/>
          <p:cNvSpPr/>
          <p:nvPr/>
        </p:nvSpPr>
        <p:spPr>
          <a:xfrm>
            <a:off x="7950175" y="4391025"/>
            <a:ext cx="3441725" cy="1090613"/>
          </a:xfrm>
          <a:prstGeom prst="roundRect">
            <a:avLst>
              <a:gd name="adj" fmla="val 10480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136674" y="4629150"/>
            <a:ext cx="3068727" cy="6524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节制</a:t>
            </a:r>
            <a:endParaRPr lang="en-US" sz="3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9625" y="1155790"/>
            <a:ext cx="10881360" cy="790044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r>
              <a:rPr lang="en-US" sz="4000" kern="0" spc="300" dirty="0" err="1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同一</a:t>
            </a:r>
            <a:r>
              <a:rPr lang="zh-CN" altLang="en-US" sz="40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个果子</a:t>
            </a:r>
            <a:r>
              <a:rPr lang="en-US" sz="40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，</a:t>
            </a:r>
            <a:r>
              <a:rPr lang="en-US" sz="4000" kern="0" spc="300" dirty="0" err="1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不同的</a:t>
            </a:r>
            <a:r>
              <a:rPr lang="zh-CN" altLang="en-US" sz="40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处境</a:t>
            </a:r>
            <a:r>
              <a:rPr lang="en-US" sz="40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，</a:t>
            </a:r>
            <a:r>
              <a:rPr lang="zh-CN" altLang="en-US" sz="40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给</a:t>
            </a:r>
            <a:r>
              <a:rPr lang="en-US" sz="4000" kern="0" spc="300" dirty="0" err="1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出不同的味道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2245360" y="-1767839"/>
            <a:ext cx="10022840" cy="40605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同一棵树，不同的季节，结出不同的味道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952500" y="2521297"/>
            <a:ext cx="10595610" cy="7114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1474"/>
              </a:lnSpc>
              <a:buNone/>
            </a:pPr>
            <a:r>
              <a:rPr lang="en-US" sz="4000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在压力之下，它</a:t>
            </a:r>
            <a:r>
              <a:rPr lang="zh-CN" altLang="en-US" sz="4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给出</a:t>
            </a:r>
            <a:r>
              <a:rPr lang="en-US" sz="4000" b="1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「忍耐」</a:t>
            </a:r>
            <a:r>
              <a:rPr lang="en-US" sz="4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。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952500" y="3385170"/>
            <a:ext cx="10595610" cy="7114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>
              <a:lnSpc>
                <a:spcPct val="141474"/>
              </a:lnSpc>
            </a:pPr>
            <a:r>
              <a:rPr lang="en-US" sz="4000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对不可爱的人，它</a:t>
            </a:r>
            <a:r>
              <a:rPr lang="zh-CN" altLang="en-US" sz="4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给出</a:t>
            </a:r>
            <a:r>
              <a:rPr lang="en-US" sz="4000" b="1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「恩慈」</a:t>
            </a:r>
            <a:r>
              <a:rPr lang="en-US" sz="4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。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952500" y="4249043"/>
            <a:ext cx="10595610" cy="7114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>
              <a:lnSpc>
                <a:spcPct val="141474"/>
              </a:lnSpc>
            </a:pPr>
            <a:r>
              <a:rPr lang="en-US" sz="4000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在混乱中，它</a:t>
            </a:r>
            <a:r>
              <a:rPr lang="zh-CN" altLang="en-US" sz="4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给出</a:t>
            </a:r>
            <a:r>
              <a:rPr lang="en-US" sz="4000" b="1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「和平」</a:t>
            </a:r>
            <a:r>
              <a:rPr lang="en-US" sz="4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。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0880" y="346696"/>
            <a:ext cx="1123061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注意第二件事 · 果子是品格，不是恩赐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800100" y="1261095"/>
            <a:ext cx="5248275" cy="723900"/>
          </a:xfrm>
          <a:custGeom>
            <a:avLst/>
            <a:gdLst/>
            <a:ahLst/>
            <a:cxnLst/>
            <a:rect l="l" t="t" r="r" b="b"/>
            <a:pathLst>
              <a:path w="5248275" h="723900">
                <a:moveTo>
                  <a:pt x="114300" y="0"/>
                </a:moveTo>
                <a:lnTo>
                  <a:pt x="5248275" y="0"/>
                </a:lnTo>
                <a:lnTo>
                  <a:pt x="5248275" y="723900"/>
                </a:lnTo>
                <a:lnTo>
                  <a:pt x="0" y="723900"/>
                </a:lnTo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00101" y="1289671"/>
            <a:ext cx="5129498" cy="57149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5F6B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恩赐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6143625" y="1261095"/>
            <a:ext cx="5248275" cy="723900"/>
          </a:xfrm>
          <a:custGeom>
            <a:avLst/>
            <a:gdLst/>
            <a:ahLst/>
            <a:cxnLst/>
            <a:rect l="l" t="t" r="r" b="b"/>
            <a:pathLst>
              <a:path w="5248275" h="723900">
                <a:moveTo>
                  <a:pt x="0" y="0"/>
                </a:moveTo>
                <a:lnTo>
                  <a:pt x="5133975" y="0"/>
                </a:lnTo>
                <a:arcTo wR="114300" hR="114300" stAng="16200000" swAng="5400000"/>
                <a:lnTo>
                  <a:pt x="5248275" y="723900"/>
                </a:lnTo>
                <a:lnTo>
                  <a:pt x="0" y="723900"/>
                </a:lnTo>
                <a:lnTo>
                  <a:pt x="0" y="0"/>
                </a:lnTo>
                <a:close/>
              </a:path>
            </a:pathLst>
          </a:cu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143625" y="1299196"/>
            <a:ext cx="5139023" cy="57149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果子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00100" y="2080245"/>
            <a:ext cx="5248275" cy="89535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00101" y="2175494"/>
            <a:ext cx="5129498" cy="61912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可以表演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6143625" y="2080245"/>
            <a:ext cx="5248275" cy="89535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143625" y="2175494"/>
            <a:ext cx="5248273" cy="7143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无法伪装</a:t>
            </a:r>
            <a:endParaRPr lang="en-US" sz="3600" dirty="0"/>
          </a:p>
        </p:txBody>
      </p:sp>
      <p:sp>
        <p:nvSpPr>
          <p:cNvPr id="11" name="Shape 9"/>
          <p:cNvSpPr/>
          <p:nvPr/>
        </p:nvSpPr>
        <p:spPr>
          <a:xfrm>
            <a:off x="800100" y="3070845"/>
            <a:ext cx="5248275" cy="89535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00101" y="3204195"/>
            <a:ext cx="5224747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在台上看得见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6143625" y="3070845"/>
            <a:ext cx="5248275" cy="895350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024848" y="3118469"/>
            <a:ext cx="5801392" cy="847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在没人看见的时候才看得见</a:t>
            </a:r>
            <a:endParaRPr lang="en-US" sz="3600" dirty="0"/>
          </a:p>
        </p:txBody>
      </p:sp>
      <p:sp>
        <p:nvSpPr>
          <p:cNvPr id="15" name="Shape 13"/>
          <p:cNvSpPr/>
          <p:nvPr/>
        </p:nvSpPr>
        <p:spPr>
          <a:xfrm>
            <a:off x="800100" y="4061445"/>
            <a:ext cx="5248275" cy="1352550"/>
          </a:xfrm>
          <a:custGeom>
            <a:avLst/>
            <a:gdLst/>
            <a:ahLst/>
            <a:cxnLst/>
            <a:rect l="l" t="t" r="r" b="b"/>
            <a:pathLst>
              <a:path w="5248275" h="1352550">
                <a:moveTo>
                  <a:pt x="0" y="0"/>
                </a:moveTo>
                <a:lnTo>
                  <a:pt x="5248275" y="0"/>
                </a:lnTo>
                <a:lnTo>
                  <a:pt x="5248275" y="1352550"/>
                </a:lnTo>
                <a:lnTo>
                  <a:pt x="114300" y="1352550"/>
                </a:lnTo>
                <a:arcTo wR="114300" hR="114300" stAng="5400000" swAng="5400000"/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00101" y="4194795"/>
            <a:ext cx="5129497" cy="1038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讲道、带敬拜、行神迹</a:t>
            </a:r>
            <a:endParaRPr lang="en-US" sz="3600" dirty="0"/>
          </a:p>
        </p:txBody>
      </p:sp>
      <p:sp>
        <p:nvSpPr>
          <p:cNvPr id="17" name="Shape 15"/>
          <p:cNvSpPr/>
          <p:nvPr/>
        </p:nvSpPr>
        <p:spPr>
          <a:xfrm>
            <a:off x="6143625" y="4061445"/>
            <a:ext cx="5248275" cy="1352550"/>
          </a:xfrm>
          <a:custGeom>
            <a:avLst/>
            <a:gdLst/>
            <a:ahLst/>
            <a:cxnLst/>
            <a:rect l="l" t="t" r="r" b="b"/>
            <a:pathLst>
              <a:path w="5248275" h="1352550">
                <a:moveTo>
                  <a:pt x="0" y="0"/>
                </a:moveTo>
                <a:lnTo>
                  <a:pt x="5248275" y="0"/>
                </a:lnTo>
                <a:lnTo>
                  <a:pt x="5248275" y="1238250"/>
                </a:lnTo>
                <a:arcTo wR="114300" hR="114300" stAng="0" swAng="5400000"/>
                <a:lnTo>
                  <a:pt x="0" y="13525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096000" y="4013818"/>
            <a:ext cx="5177123" cy="1352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在家里、在压力下、被人冒犯的时候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132080" y="5366368"/>
            <a:ext cx="11907520" cy="14916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5128"/>
              </a:lnSpc>
              <a:buNone/>
            </a:pPr>
            <a:r>
              <a:rPr lang="en-US" sz="40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一个人可以讲道、带敬拜、行神迹——</a:t>
            </a:r>
            <a:r>
              <a:rPr lang="en-US" sz="4000" dirty="0" err="1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但私下</a:t>
            </a:r>
            <a:r>
              <a:rPr lang="zh-CN" altLang="en-US" sz="40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？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2160" y="770258"/>
            <a:ext cx="8849360" cy="75054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马太福音 7:17–20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386080" y="1451611"/>
            <a:ext cx="11582400" cy="31578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8506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「凡好树都结好果子，惟独坏树结坏果子。好树不能结坏果子；坏树不能结好果子。凡不结好果子的树就砍下来，丢在火里。所以， </a:t>
            </a:r>
            <a:r>
              <a:rPr lang="en-US" sz="360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凭着他们的果子就可以认出他们来。</a:t>
            </a: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」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952500" y="4333280"/>
            <a:ext cx="1028700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86080" y="4609505"/>
            <a:ext cx="11882120" cy="17100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>
              <a:lnSpc>
                <a:spcPct val="140800"/>
              </a:lnSpc>
            </a:pPr>
            <a:r>
              <a:rPr lang="en-US" sz="4000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祂没有说「凭着他们的</a:t>
            </a:r>
            <a:r>
              <a:rPr lang="en-US" sz="4000" strike="sngStrike" dirty="0" err="1">
                <a:solidFill>
                  <a:srgbClr val="5F6B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恩赐</a:t>
            </a:r>
            <a:r>
              <a:rPr lang="en-US" sz="4000" dirty="0" err="1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」祂说「</a:t>
            </a:r>
            <a:r>
              <a:rPr lang="en-US" sz="4000" b="1" dirty="0" err="1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凭着他们的果子</a:t>
            </a: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」</a:t>
            </a:r>
          </a:p>
          <a:p>
            <a:pPr marL="0" indent="0" algn="l">
              <a:lnSpc>
                <a:spcPct val="140800"/>
              </a:lnSpc>
              <a:buNone/>
            </a:pPr>
            <a:endParaRPr lang="en-US" sz="3300" dirty="0">
              <a:solidFill>
                <a:srgbClr val="222222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 algn="l">
              <a:lnSpc>
                <a:spcPct val="140800"/>
              </a:lnSpc>
              <a:buNone/>
            </a:pPr>
            <a:endParaRPr lang="en-US" sz="3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524000" y="1188720"/>
            <a:ext cx="7609840" cy="13063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在我们继续之前，先安静地问自己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2210943" y="2799904"/>
            <a:ext cx="7770114" cy="1958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22927"/>
              </a:lnSpc>
              <a:buNone/>
            </a:pPr>
            <a:r>
              <a:rPr lang="en-US" sz="54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你身边的人， 从你身上尝到什么味道？</a:t>
            </a:r>
            <a:endParaRPr lang="en-US" sz="5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5440"/>
            <a:ext cx="5494020" cy="7975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同一个院子 · 两个季节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096000" y="345440"/>
            <a:ext cx="6024880" cy="7880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该结果子的时候，就结出来了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666750" y="1276350"/>
            <a:ext cx="5353050" cy="3829050"/>
          </a:xfrm>
          <a:prstGeom prst="roundRect">
            <a:avLst>
              <a:gd name="adj" fmla="val 2985"/>
            </a:avLst>
          </a:prstGeom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rcRect t="23787" b="23787"/>
          <a:stretch/>
        </p:blipFill>
        <p:spPr>
          <a:xfrm>
            <a:off x="666750" y="1276350"/>
            <a:ext cx="5353050" cy="382905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66750" y="5219700"/>
            <a:ext cx="5494020" cy="14960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5F6B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枝子看起来是空的——根却一直在喝水。</a:t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6191250" y="1276350"/>
            <a:ext cx="5353050" cy="3829050"/>
          </a:xfrm>
          <a:prstGeom prst="roundRect">
            <a:avLst>
              <a:gd name="adj" fmla="val 2985"/>
            </a:avLst>
          </a:prstGeom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rcRect t="23123" b="23123"/>
          <a:stretch/>
        </p:blipFill>
        <p:spPr>
          <a:xfrm>
            <a:off x="6191250" y="1276350"/>
            <a:ext cx="5353050" cy="38290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191250" y="5219700"/>
            <a:ext cx="5494020" cy="14960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按时候结果子——不是靠使力，是靠连接。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010" y="441959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00100" y="1402556"/>
            <a:ext cx="11650980" cy="357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五周了。我们走完了一棵树。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00100" y="1950244"/>
            <a:ext cx="28575" cy="590550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76325" y="2088356"/>
            <a:ext cx="9906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第一周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2269489" y="1843643"/>
            <a:ext cx="6289041" cy="8847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30769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根 </a:t>
            </a:r>
            <a:r>
              <a:rPr lang="en-US" sz="4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先被爱，一切从那里开始。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00100" y="2674144"/>
            <a:ext cx="28575" cy="590550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76325" y="2812256"/>
            <a:ext cx="9906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第二周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2257425" y="2540794"/>
            <a:ext cx="8136256" cy="114252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769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树干 </a:t>
            </a: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身份连于基督，不再靠自己站立。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800100" y="3398044"/>
            <a:ext cx="28575" cy="590550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76325" y="3536156"/>
            <a:ext cx="9906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第三周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2257424" y="3328988"/>
            <a:ext cx="7808596" cy="101806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769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汁浆 </a:t>
            </a: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圣灵充满，生命流动的能力。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800100" y="4121944"/>
            <a:ext cx="28575" cy="590550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76325" y="4260056"/>
            <a:ext cx="9906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第四周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2257425" y="4055983"/>
            <a:ext cx="9934576" cy="8279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769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水 </a:t>
            </a: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扎根在神的话语里，被它喂养、也被它修剪。</a:t>
            </a:r>
            <a:endParaRPr lang="en-US" sz="3600" dirty="0"/>
          </a:p>
        </p:txBody>
      </p:sp>
      <p:sp>
        <p:nvSpPr>
          <p:cNvPr id="16" name="Shape 14"/>
          <p:cNvSpPr/>
          <p:nvPr/>
        </p:nvSpPr>
        <p:spPr>
          <a:xfrm>
            <a:off x="800100" y="4845844"/>
            <a:ext cx="28575" cy="609600"/>
          </a:xfrm>
          <a:prstGeom prst="rect">
            <a:avLst/>
          </a:prstGeom>
          <a:solidFill>
            <a:srgbClr val="CADC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076325" y="5031581"/>
            <a:ext cx="9906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今天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2257424" y="4883944"/>
            <a:ext cx="3838575" cy="103235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3077"/>
              </a:lnSpc>
              <a:buNone/>
            </a:pPr>
            <a:r>
              <a:rPr lang="en-US" sz="3600" kern="0" spc="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果实。</a:t>
            </a:r>
            <a:endParaRPr lang="en-US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3890" y="162560"/>
            <a:ext cx="11624310" cy="10233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三 · 果子的去向 · 马太福音 28:18–20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58800" y="1185862"/>
            <a:ext cx="11155680" cy="45850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9451"/>
              </a:lnSpc>
              <a:buNone/>
            </a:pPr>
            <a:r>
              <a:rPr lang="en-US" sz="4000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耶稣</a:t>
            </a: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进前来，对他们</a:t>
            </a:r>
            <a:r>
              <a:rPr lang="en-US" sz="4000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说</a:t>
            </a: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：「天上地下</a:t>
            </a:r>
            <a:r>
              <a:rPr lang="en-US" sz="4000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所有的权柄</a:t>
            </a: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都赐给我了。所以，你们</a:t>
            </a:r>
            <a:r>
              <a:rPr lang="en-US" sz="4000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要去</a:t>
            </a: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，使万民作</a:t>
            </a:r>
            <a:r>
              <a:rPr lang="en-US" sz="4000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我的门徒</a:t>
            </a: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，奉父、子、圣灵的名给他们</a:t>
            </a:r>
            <a:r>
              <a:rPr lang="en-US" sz="4000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施洗</a:t>
            </a: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。</a:t>
            </a:r>
            <a:r>
              <a:rPr lang="en-US" sz="4000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凡我所吩咐你们的，都教训他们遵守，</a:t>
            </a: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我就</a:t>
            </a:r>
            <a:r>
              <a:rPr lang="en-US" sz="4000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常与你们同在</a:t>
            </a: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，直到世界的末了。」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952500" y="6067425"/>
            <a:ext cx="1131570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第五讲 · 造就门徒</a:t>
            </a:r>
            <a:endParaRPr lang="en-U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0100" y="254000"/>
            <a:ext cx="10731500" cy="11485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不是「去，传福音给人听」——是「去，使万民作我的门徒」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800100" y="1526381"/>
            <a:ext cx="5248275" cy="752475"/>
          </a:xfrm>
          <a:custGeom>
            <a:avLst/>
            <a:gdLst/>
            <a:ahLst/>
            <a:cxnLst/>
            <a:rect l="l" t="t" r="r" b="b"/>
            <a:pathLst>
              <a:path w="5248275" h="752475">
                <a:moveTo>
                  <a:pt x="114300" y="0"/>
                </a:moveTo>
                <a:lnTo>
                  <a:pt x="5248275" y="0"/>
                </a:lnTo>
                <a:lnTo>
                  <a:pt x="5248275" y="752475"/>
                </a:lnTo>
                <a:lnTo>
                  <a:pt x="0" y="752475"/>
                </a:lnTo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00101" y="1497806"/>
            <a:ext cx="5129498" cy="657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5F6B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传福音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6143625" y="1526381"/>
            <a:ext cx="5248275" cy="752475"/>
          </a:xfrm>
          <a:custGeom>
            <a:avLst/>
            <a:gdLst/>
            <a:ahLst/>
            <a:cxnLst/>
            <a:rect l="l" t="t" r="r" b="b"/>
            <a:pathLst>
              <a:path w="5248275" h="752475">
                <a:moveTo>
                  <a:pt x="0" y="0"/>
                </a:moveTo>
                <a:lnTo>
                  <a:pt x="5133975" y="0"/>
                </a:lnTo>
                <a:arcTo wR="114300" hR="114300" stAng="16200000" swAng="5400000"/>
                <a:lnTo>
                  <a:pt x="5248275" y="752475"/>
                </a:lnTo>
                <a:lnTo>
                  <a:pt x="0" y="752475"/>
                </a:lnTo>
                <a:lnTo>
                  <a:pt x="0" y="0"/>
                </a:lnTo>
                <a:close/>
              </a:path>
            </a:pathLst>
          </a:cu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410325" y="1678781"/>
            <a:ext cx="4872323" cy="4857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造</a:t>
            </a:r>
            <a:r>
              <a:rPr lang="zh-CN" altLang="en-US" sz="3200" b="1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就</a:t>
            </a:r>
            <a:r>
              <a:rPr lang="en-US" sz="3200" b="1" dirty="0" err="1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门徒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800100" y="2374106"/>
            <a:ext cx="5248275" cy="947737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8877" y="2402681"/>
            <a:ext cx="5010721" cy="7191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让人决志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6143625" y="2374106"/>
            <a:ext cx="5248275" cy="947737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167152" y="2431257"/>
            <a:ext cx="5105971" cy="6905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让人一生跟随</a:t>
            </a:r>
            <a:endParaRPr lang="en-US" sz="3600" dirty="0"/>
          </a:p>
        </p:txBody>
      </p:sp>
      <p:sp>
        <p:nvSpPr>
          <p:cNvPr id="11" name="Shape 9"/>
          <p:cNvSpPr/>
          <p:nvPr/>
        </p:nvSpPr>
        <p:spPr>
          <a:xfrm>
            <a:off x="800100" y="3417094"/>
            <a:ext cx="5248275" cy="947737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18877" y="3429000"/>
            <a:ext cx="5010722" cy="7358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瞬间的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6143625" y="3417094"/>
            <a:ext cx="5248275" cy="947737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268720" y="3559969"/>
            <a:ext cx="5004403" cy="6048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一辈子的</a:t>
            </a:r>
            <a:endParaRPr lang="en-US" sz="3600" dirty="0"/>
          </a:p>
        </p:txBody>
      </p:sp>
      <p:sp>
        <p:nvSpPr>
          <p:cNvPr id="15" name="Shape 13"/>
          <p:cNvSpPr/>
          <p:nvPr/>
        </p:nvSpPr>
        <p:spPr>
          <a:xfrm>
            <a:off x="800100" y="4460081"/>
            <a:ext cx="5248275" cy="1419225"/>
          </a:xfrm>
          <a:custGeom>
            <a:avLst/>
            <a:gdLst/>
            <a:ahLst/>
            <a:cxnLst/>
            <a:rect l="l" t="t" r="r" b="b"/>
            <a:pathLst>
              <a:path w="5248275" h="1419225">
                <a:moveTo>
                  <a:pt x="0" y="0"/>
                </a:moveTo>
                <a:lnTo>
                  <a:pt x="5248275" y="0"/>
                </a:lnTo>
                <a:lnTo>
                  <a:pt x="5248275" y="1419225"/>
                </a:lnTo>
                <a:lnTo>
                  <a:pt x="114300" y="1419225"/>
                </a:lnTo>
                <a:arcTo wR="114300" hR="114300" stAng="5400000" swAng="5400000"/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76325" y="4698206"/>
            <a:ext cx="4853273" cy="981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播种</a:t>
            </a:r>
            <a:endParaRPr lang="en-US" sz="3600" dirty="0"/>
          </a:p>
        </p:txBody>
      </p:sp>
      <p:sp>
        <p:nvSpPr>
          <p:cNvPr id="17" name="Shape 15"/>
          <p:cNvSpPr/>
          <p:nvPr/>
        </p:nvSpPr>
        <p:spPr>
          <a:xfrm>
            <a:off x="6143625" y="4460081"/>
            <a:ext cx="5248275" cy="1419225"/>
          </a:xfrm>
          <a:custGeom>
            <a:avLst/>
            <a:gdLst/>
            <a:ahLst/>
            <a:cxnLst/>
            <a:rect l="l" t="t" r="r" b="b"/>
            <a:pathLst>
              <a:path w="5248275" h="1419225">
                <a:moveTo>
                  <a:pt x="0" y="0"/>
                </a:moveTo>
                <a:lnTo>
                  <a:pt x="5248275" y="0"/>
                </a:lnTo>
                <a:lnTo>
                  <a:pt x="5248275" y="1304925"/>
                </a:lnTo>
                <a:arcTo wR="114300" hR="114300" stAng="0" swAng="5400000"/>
                <a:lnTo>
                  <a:pt x="0" y="1419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205824" y="4507706"/>
            <a:ext cx="5076824" cy="12631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浇灌、修剪、栽培，直到果子长出来</a:t>
            </a:r>
            <a:endParaRPr lang="en-US" sz="3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1176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40000"/>
                </a:srgbClr>
              </a:gs>
              <a:gs pos="62000">
                <a:srgbClr val="2E5A8C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73760" y="111760"/>
            <a:ext cx="11394440" cy="8193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留意祂怎么开头，也留意祂怎么结尾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881380" y="892969"/>
            <a:ext cx="11315700" cy="695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2692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「所有的权柄都赐给我了。」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81280" y="1835944"/>
            <a:ext cx="12110720" cy="29774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44878"/>
              </a:lnSpc>
              <a:buNone/>
            </a:pP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祂没说「你们去，因为我需要你们帮忙」——祂说「你们去，因为我有权柄」。 所以你去，不是因为教会缺人，不是因为你有愧疚感—— 而是因为祂有权柄，</a:t>
            </a: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你被差派，也被托住。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952500" y="4556224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81380" y="4584801"/>
            <a:ext cx="11386820" cy="92392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2692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「我就常与你们同在，直到世界的末了。」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81280" y="5394959"/>
            <a:ext cx="12009120" cy="114262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4878"/>
              </a:lnSpc>
              <a:buNone/>
            </a:pP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你不是一个人。不是「你帮祂做事」——是</a:t>
            </a: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「祂透过你做事」</a:t>
            </a: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。</a:t>
            </a:r>
            <a:endParaRPr lang="en-US"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8960" y="238648"/>
            <a:ext cx="11882120" cy="11696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提摩太后书 2:2 · 这里藏着四代人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1224" y="1056640"/>
            <a:ext cx="10852594" cy="17308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4878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「你在许多见证人面前听见我所教训的，也要交托那忠心能教导别人的人。」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685800" y="3016076"/>
            <a:ext cx="2562225" cy="137160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92016" y="3216101"/>
            <a:ext cx="2378393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第一代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892016" y="3639964"/>
            <a:ext cx="2378393" cy="7286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保罗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3476625" y="2997026"/>
            <a:ext cx="2562225" cy="137160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568541" y="3216101"/>
            <a:ext cx="2378393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第二代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3568541" y="3639964"/>
            <a:ext cx="2378393" cy="7286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提摩太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6153150" y="2997026"/>
            <a:ext cx="2562225" cy="137160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245066" y="3216101"/>
            <a:ext cx="2378393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第三代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6245066" y="3639964"/>
            <a:ext cx="2378393" cy="7477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忠心的人</a:t>
            </a:r>
            <a:endParaRPr lang="en-US" sz="3600" dirty="0"/>
          </a:p>
        </p:txBody>
      </p:sp>
      <p:sp>
        <p:nvSpPr>
          <p:cNvPr id="13" name="Shape 11"/>
          <p:cNvSpPr/>
          <p:nvPr/>
        </p:nvSpPr>
        <p:spPr>
          <a:xfrm>
            <a:off x="8829675" y="2997026"/>
            <a:ext cx="2562225" cy="1371600"/>
          </a:xfrm>
          <a:prstGeom prst="roundRect">
            <a:avLst>
              <a:gd name="adj" fmla="val 8333"/>
            </a:avLst>
          </a:pr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911114" y="3206576"/>
            <a:ext cx="2399348" cy="3857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第四代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8911114" y="3630439"/>
            <a:ext cx="2399348" cy="7572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别人</a:t>
            </a:r>
            <a:endParaRPr lang="en-US" sz="3600" dirty="0"/>
          </a:p>
        </p:txBody>
      </p:sp>
      <p:sp>
        <p:nvSpPr>
          <p:cNvPr id="16" name="Text 14"/>
          <p:cNvSpPr/>
          <p:nvPr/>
        </p:nvSpPr>
        <p:spPr>
          <a:xfrm>
            <a:off x="641223" y="4616276"/>
            <a:ext cx="10909554" cy="20030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0659"/>
              </a:lnSpc>
              <a:buNone/>
            </a:pPr>
            <a:r>
              <a:rPr lang="en-US" sz="44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你不是起点，也不是终点——你只是一环。 </a:t>
            </a:r>
            <a:r>
              <a:rPr lang="en-US" sz="4000" dirty="0">
                <a:solidFill>
                  <a:srgbClr val="5F6B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上面有人喂养你，下面有人等你喂养。</a:t>
            </a:r>
            <a:endParaRPr lang="en-US" sz="4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1680" y="822960"/>
            <a:ext cx="11640820" cy="9396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所以你可以做一件很简单的事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857250" y="1513841"/>
            <a:ext cx="11525250" cy="101452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9487"/>
              </a:lnSpc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祷告天父上帝带领你——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857250" y="2737917"/>
            <a:ext cx="5153025" cy="1866900"/>
          </a:xfrm>
          <a:prstGeom prst="roundRect">
            <a:avLst>
              <a:gd name="adj" fmla="val 6122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1680" y="2776017"/>
            <a:ext cx="5406709" cy="728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2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找一个比你成熟的人，对他说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171575" y="3599929"/>
            <a:ext cx="4976813" cy="9181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「我想被你喂养。」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6181725" y="2737917"/>
            <a:ext cx="5796915" cy="1866900"/>
          </a:xfrm>
          <a:prstGeom prst="roundRect">
            <a:avLst>
              <a:gd name="adj" fmla="val 6122"/>
            </a:avLst>
          </a:pr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181724" y="2776017"/>
            <a:ext cx="5830251" cy="719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2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也找一个比你幼嫩的人，对他说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6486525" y="3590404"/>
            <a:ext cx="4997768" cy="1014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「我想喂养你。」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333375" y="4852467"/>
            <a:ext cx="11525250" cy="125369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2632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不用高言大志。</a:t>
            </a:r>
            <a:r>
              <a:rPr lang="en-US" sz="3600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就像乞丐告诉另一个乞丐哪里有饼。</a:t>
            </a:r>
            <a:endParaRPr lang="en-US" sz="3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40000"/>
                </a:srgbClr>
              </a:gs>
              <a:gs pos="62000">
                <a:srgbClr val="2E5A8C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92480" y="547613"/>
            <a:ext cx="11521440" cy="102542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四 · 果子的核心是爱 · 约翰福音 15:17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92480" y="1366763"/>
            <a:ext cx="10717530" cy="10063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0659"/>
              </a:lnSpc>
              <a:buNone/>
            </a:pPr>
            <a:r>
              <a:rPr lang="en-US" sz="3600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「我这样吩咐你们，是要叫你们彼此相爱。」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914400" y="2525539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25120" y="2373140"/>
            <a:ext cx="11734800" cy="10610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0000" lnSpcReduction="20000"/>
          </a:bodyPr>
          <a:lstStyle/>
          <a:p>
            <a:pPr marL="0" indent="0" algn="l">
              <a:lnSpc>
                <a:spcPct val="140488"/>
              </a:lnSpc>
              <a:buNone/>
            </a:pPr>
            <a:r>
              <a:rPr lang="en-US" sz="4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果子最核心的味道，不是成就、不是规模、不是影响力</a:t>
            </a:r>
            <a:r>
              <a:rPr lang="en-US" sz="28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——</a:t>
            </a:r>
            <a:r>
              <a:rPr lang="en-US" sz="4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是爱。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25120" y="3586609"/>
            <a:ext cx="11184890" cy="1371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2807"/>
              </a:lnSpc>
              <a:buNone/>
            </a:pPr>
            <a:r>
              <a:rPr lang="en-US" sz="37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门徒最清晰的记号， 不是恩赐多大，是爱得真实。</a:t>
            </a:r>
            <a:endParaRPr lang="en-US" sz="3750" dirty="0"/>
          </a:p>
        </p:txBody>
      </p:sp>
      <p:sp>
        <p:nvSpPr>
          <p:cNvPr id="8" name="Text 6"/>
          <p:cNvSpPr/>
          <p:nvPr/>
        </p:nvSpPr>
        <p:spPr>
          <a:xfrm>
            <a:off x="579120" y="4746279"/>
            <a:ext cx="11734800" cy="9338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6098"/>
              </a:lnSpc>
              <a:buNone/>
            </a:pP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爱那不可爱的，饶恕那伤害你的，服事那不配的。</a:t>
            </a:r>
            <a:endParaRPr lang="en-US" sz="3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0560" y="150316"/>
            <a:ext cx="11780520" cy="7733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五 · 三个谎言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800100" y="1056977"/>
            <a:ext cx="10591800" cy="1668661"/>
          </a:xfrm>
          <a:prstGeom prst="roundRect">
            <a:avLst>
              <a:gd name="adj" fmla="val 6850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95375" y="1318915"/>
            <a:ext cx="24571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1493490" y="1237952"/>
            <a:ext cx="10563448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「够好了，不用再传了。」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493490" y="1771352"/>
            <a:ext cx="9891229" cy="9542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24923"/>
              </a:lnSpc>
              <a:buNone/>
            </a:pPr>
            <a:r>
              <a:rPr lang="en-US" sz="28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我信了、受洗了、聚会了，够了。但这不叫果实——果实自然溢出，不溢出，说明里面没有。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800100" y="2839938"/>
            <a:ext cx="10591800" cy="1668661"/>
          </a:xfrm>
          <a:prstGeom prst="roundRect">
            <a:avLst>
              <a:gd name="adj" fmla="val 6850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95375" y="3101876"/>
            <a:ext cx="24571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493490" y="3020913"/>
            <a:ext cx="10563448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「传福音是同工的事，我不行。」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1493490" y="3492401"/>
            <a:ext cx="9891229" cy="10161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4923"/>
              </a:lnSpc>
              <a:buNone/>
            </a:pPr>
            <a:r>
              <a:rPr lang="en-US" sz="28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撒玛利亚妇人没上过神学院，她只说了一句「你们来看！」城里的人就出城了。她有什么？她遇见了祂。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800100" y="4622899"/>
            <a:ext cx="10591800" cy="1668661"/>
          </a:xfrm>
          <a:prstGeom prst="roundRect">
            <a:avLst>
              <a:gd name="adj" fmla="val 6850"/>
            </a:avLst>
          </a:prstGeom>
          <a:solidFill>
            <a:srgbClr val="F3F6FA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95375" y="4884837"/>
            <a:ext cx="24571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40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493490" y="4803874"/>
            <a:ext cx="10563448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「传了没人信，算了。」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1493490" y="5275362"/>
            <a:ext cx="9891229" cy="10161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4923"/>
              </a:lnSpc>
              <a:buNone/>
            </a:pPr>
            <a:r>
              <a:rPr lang="en-US" sz="28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果子不是你「结出来」的，是圣灵结出来的。保罗栽种了，亚波罗浇灌了，唯有神叫他生长。</a:t>
            </a:r>
            <a:endParaRPr lang="en-US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82880"/>
            <a:ext cx="11399520" cy="867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结束语 · 五周。一棵树。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914400" y="1279252"/>
            <a:ext cx="10674096" cy="1981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9451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上帝在圣经里说：「栽在溪水旁的树，按时候结果子，叶子也不枯干。」 今天祂对你说同样的话。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914400" y="3489052"/>
            <a:ext cx="10363200" cy="9525"/>
          </a:xfrm>
          <a:prstGeom prst="rect">
            <a:avLst/>
          </a:prstGeom>
          <a:solidFill>
            <a:srgbClr val="E5E3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58952" y="3357489"/>
            <a:ext cx="10674096" cy="1573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6610"/>
              </a:lnSpc>
              <a:buNone/>
            </a:pPr>
            <a:r>
              <a:rPr lang="en-US" sz="39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你被栽了。你有根、有干、有汁浆、有水。 然后，</a:t>
            </a:r>
            <a:r>
              <a:rPr lang="en-US" sz="3900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该结果子了。</a:t>
            </a:r>
            <a:endParaRPr lang="en-US" sz="3900" dirty="0"/>
          </a:p>
        </p:txBody>
      </p:sp>
      <p:sp>
        <p:nvSpPr>
          <p:cNvPr id="6" name="Text 4"/>
          <p:cNvSpPr/>
          <p:nvPr/>
        </p:nvSpPr>
        <p:spPr>
          <a:xfrm>
            <a:off x="914400" y="5261111"/>
            <a:ext cx="10674096" cy="10990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4138"/>
              </a:lnSpc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不是因为你努力——是因为祂的生命在你里面流动。</a:t>
            </a:r>
            <a:endParaRPr lang="en-US" sz="3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99588" y="1744042"/>
            <a:ext cx="6592824" cy="21182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23390"/>
              </a:lnSpc>
              <a:buNone/>
            </a:pPr>
            <a:r>
              <a:rPr lang="en-US" sz="5850" b="1" kern="0" spc="4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去，使万民作 耶稣基督的门徒。</a:t>
            </a:r>
            <a:endParaRPr lang="en-US" sz="5850" dirty="0"/>
          </a:p>
        </p:txBody>
      </p:sp>
      <p:sp>
        <p:nvSpPr>
          <p:cNvPr id="4" name="Shape 2"/>
          <p:cNvSpPr/>
          <p:nvPr/>
        </p:nvSpPr>
        <p:spPr>
          <a:xfrm>
            <a:off x="5829300" y="4129013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868930" y="4443338"/>
            <a:ext cx="7098030" cy="10024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38039"/>
              </a:lnSpc>
              <a:buNone/>
            </a:pP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祂与你同在。直到世界的末了。</a:t>
            </a:r>
            <a:endParaRPr lang="en-US" sz="3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304800"/>
            <a:ext cx="11424920" cy="8955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回应的祷告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952500" y="1502569"/>
            <a:ext cx="10595610" cy="443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4000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天父上帝， 五周了，祢一直在对我们说话。 祢先爱了我们——我们什么也没做。 祢把我们连于基督——我们不靠自己站立。 祢用圣灵充满我们——我们不靠自己活。 祢用话语喂养我们——我们不靠自己找路。</a:t>
            </a:r>
            <a:endParaRPr lang="en-US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6750" y="895350"/>
            <a:ext cx="3643469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教会异象 · 2022年3月12日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6377062" y="914400"/>
            <a:ext cx="5663007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活水 · 话语 · 扎根 · 结果子 · 一个一个地带</a:t>
            </a:r>
            <a:endParaRPr lang="en-US" sz="1950" dirty="0"/>
          </a:p>
        </p:txBody>
      </p:sp>
      <p:sp>
        <p:nvSpPr>
          <p:cNvPr id="4" name="Shape 2"/>
          <p:cNvSpPr/>
          <p:nvPr/>
        </p:nvSpPr>
        <p:spPr>
          <a:xfrm>
            <a:off x="666750" y="1485900"/>
            <a:ext cx="10858500" cy="447675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rcRect l="-18206" r="-18206"/>
          <a:stretch/>
        </p:blipFill>
        <p:spPr>
          <a:xfrm>
            <a:off x="666750" y="1485900"/>
            <a:ext cx="10858500" cy="447675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73760" y="254000"/>
            <a:ext cx="11394440" cy="78422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回应的祷告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952500" y="1228725"/>
            <a:ext cx="10595610" cy="423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54737"/>
              </a:lnSpc>
              <a:buNone/>
            </a:pPr>
            <a:r>
              <a:rPr lang="en-US" sz="40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今天，祢差我们出去。 不是因为我们完全了——是因为祢完全了。 不是因为我们有力气——是因为祢托住我们。 让我们结果子，叫果子常存。 让我们彼此相爱，叫人认出我们是祢的门徒。 直到见祢面的那日。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952500" y="5657850"/>
            <a:ext cx="11315700" cy="946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在主耶稣基督的名里祷告，阿们。</a:t>
            </a:r>
            <a:endParaRPr lang="en-US" sz="3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40000"/>
                </a:srgbClr>
              </a:gs>
              <a:gs pos="62000">
                <a:srgbClr val="2E5A8C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48350" y="1610171"/>
            <a:ext cx="495300" cy="4953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908274" y="2448371"/>
            <a:ext cx="8375452" cy="10324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27317"/>
              </a:lnSpc>
              <a:buNone/>
            </a:pPr>
            <a:r>
              <a:rPr lang="en-US" sz="5400" b="1" kern="0" spc="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根 · 干 · 汁浆 · 水 · 果实</a:t>
            </a:r>
            <a:endParaRPr lang="en-US" sz="5400" dirty="0"/>
          </a:p>
        </p:txBody>
      </p:sp>
      <p:sp>
        <p:nvSpPr>
          <p:cNvPr id="5" name="Text 2"/>
          <p:cNvSpPr/>
          <p:nvPr/>
        </p:nvSpPr>
        <p:spPr>
          <a:xfrm>
            <a:off x="3048000" y="3785666"/>
            <a:ext cx="6786880" cy="89809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7826"/>
              </a:lnSpc>
              <a:buNone/>
            </a:pPr>
            <a:r>
              <a:rPr lang="en-US" sz="40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五周。一棵树。一生的跟随。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2509521" y="5031060"/>
            <a:ext cx="7985760" cy="89809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主爱基督教会 · 门徒的五个根基 · 阿们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5120" y="565400"/>
            <a:ext cx="11338559" cy="1501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lnSpc>
                <a:spcPct val="147826"/>
              </a:lnSpc>
              <a:buNone/>
            </a:pPr>
            <a:r>
              <a:rPr lang="en-US" sz="40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一棵树，树根扎了，树干长壮了，汁浆流了，水喝了——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126230" y="2314129"/>
            <a:ext cx="3939540" cy="1157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6300" b="1" kern="0" spc="75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然后呢？</a:t>
            </a:r>
            <a:endParaRPr lang="en-US" sz="6300" dirty="0"/>
          </a:p>
        </p:txBody>
      </p:sp>
      <p:sp>
        <p:nvSpPr>
          <p:cNvPr id="4" name="Shape 2"/>
          <p:cNvSpPr/>
          <p:nvPr/>
        </p:nvSpPr>
        <p:spPr>
          <a:xfrm>
            <a:off x="5829300" y="3719066"/>
            <a:ext cx="533400" cy="9525"/>
          </a:xfrm>
          <a:prstGeom prst="rect">
            <a:avLst/>
          </a:prstGeom>
          <a:solidFill>
            <a:srgbClr val="D6DE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505962" y="4014341"/>
            <a:ext cx="5180076" cy="1501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40917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然后它结果子。 </a:t>
            </a:r>
            <a:r>
              <a:rPr lang="en-US" sz="3600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不结果子的树，白活了。</a:t>
            </a:r>
            <a:endParaRPr 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E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2E5A8C">
                  <a:alpha val="35000"/>
                </a:srgbClr>
              </a:gs>
              <a:gs pos="60000">
                <a:srgbClr val="2E5A8C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533396" y="518160"/>
            <a:ext cx="6549644" cy="6502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kern="0" spc="300" dirty="0">
                <a:solidFill>
                  <a:srgbClr val="CADCF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但果实不是给树自己吃的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422400" y="1168400"/>
            <a:ext cx="9814560" cy="2260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7216"/>
              </a:lnSpc>
              <a:buNone/>
            </a:pPr>
            <a:r>
              <a:rPr lang="en-US" sz="36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果实里有种子。种子掉在地上，死了， 又长出一棵树，又结果子，又有种子。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5829300" y="3550444"/>
            <a:ext cx="533400" cy="9525"/>
          </a:xfrm>
          <a:prstGeom prst="rect">
            <a:avLst/>
          </a:prstGeom>
          <a:solidFill>
            <a:srgbClr val="CADCFC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533396" y="3845719"/>
            <a:ext cx="7125134" cy="17506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27518"/>
              </a:lnSpc>
              <a:buNone/>
            </a:pPr>
            <a:r>
              <a:rPr lang="en-US" sz="465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树活着，不是为了囤积—— 是为了延续。</a:t>
            </a:r>
            <a:endParaRPr lang="en-US" sz="4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151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9EAEDB-D420-91CA-B651-7FF5F21C9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452" y="643467"/>
            <a:ext cx="4052949" cy="5571066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1712E5-456F-3B4C-CEB9-E400EABAC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669" y="643467"/>
            <a:ext cx="408080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147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0229" y="293914"/>
            <a:ext cx="11527971" cy="7014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225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读经 · 约翰福音 15:16–17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22513" y="1185863"/>
            <a:ext cx="11179629" cy="39195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0316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「不是你们</a:t>
            </a:r>
            <a:r>
              <a:rPr lang="en-US" sz="3600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拣选</a:t>
            </a: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了我，是我</a:t>
            </a:r>
            <a:r>
              <a:rPr lang="en-US" sz="3600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拣选</a:t>
            </a: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了你们，并且</a:t>
            </a:r>
            <a:r>
              <a:rPr lang="en-US" sz="3600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分派</a:t>
            </a: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你们去</a:t>
            </a:r>
            <a:r>
              <a:rPr lang="en-US" sz="3600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结果子</a:t>
            </a: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，叫你们的果子常存，使你们奉我的名，无论向父</a:t>
            </a:r>
            <a:r>
              <a:rPr lang="en-US" sz="3600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求</a:t>
            </a: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什么，他就</a:t>
            </a:r>
            <a:r>
              <a:rPr lang="en-US" sz="3600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赐给</a:t>
            </a: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你们。我这样吩咐你们，是要叫你们</a:t>
            </a:r>
            <a:r>
              <a:rPr lang="en-US" sz="3600" dirty="0">
                <a:solidFill>
                  <a:srgbClr val="FF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彼此相爱</a:t>
            </a: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。」</a:t>
            </a:r>
            <a:endParaRPr lang="en-US" sz="3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6119813"/>
            <a:ext cx="228600" cy="228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95400" y="6067425"/>
            <a:ext cx="2124149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第五讲 · 造就门徒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14600" y="660649"/>
            <a:ext cx="6520543" cy="8524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600" kern="0" spc="300" dirty="0">
                <a:solidFill>
                  <a:srgbClr val="2E5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 · 结果子不是我们的努力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40229" y="1513114"/>
            <a:ext cx="10635341" cy="23771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49600"/>
              </a:lnSpc>
              <a:buNone/>
            </a:pPr>
            <a:r>
              <a:rPr lang="en-US" sz="3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「不是你们拣选了我，是我拣选了你们， 并且分派你们去结果子，叫你们的果子常存。」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829300" y="4081909"/>
            <a:ext cx="533400" cy="9525"/>
          </a:xfrm>
          <a:prstGeom prst="rect">
            <a:avLst/>
          </a:prstGeom>
          <a:solidFill>
            <a:srgbClr val="D6DE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361373" y="4377184"/>
            <a:ext cx="5469255" cy="752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900" kern="0" spc="450" dirty="0">
                <a:solidFill>
                  <a:srgbClr val="2E5A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这句话翻转了一切。</a:t>
            </a:r>
            <a:endParaRPr lang="en-US" sz="3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0100" y="1062038"/>
            <a:ext cx="5248275" cy="723900"/>
          </a:xfrm>
          <a:custGeom>
            <a:avLst/>
            <a:gdLst/>
            <a:ahLst/>
            <a:cxnLst/>
            <a:rect l="l" t="t" r="r" b="b"/>
            <a:pathLst>
              <a:path w="5248275" h="723900">
                <a:moveTo>
                  <a:pt x="114300" y="0"/>
                </a:moveTo>
                <a:lnTo>
                  <a:pt x="5248275" y="0"/>
                </a:lnTo>
                <a:lnTo>
                  <a:pt x="5248275" y="723900"/>
                </a:lnTo>
                <a:lnTo>
                  <a:pt x="0" y="723900"/>
                </a:lnTo>
                <a:lnTo>
                  <a:pt x="0" y="114300"/>
                </a:lnTo>
                <a:arcTo wR="114300" hR="114300" stAng="10800000" swAng="5400000"/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04850" y="1062037"/>
            <a:ext cx="5391149" cy="72389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5F6B7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我们以为</a:t>
            </a:r>
            <a:endParaRPr lang="en-US" sz="2250" dirty="0"/>
          </a:p>
        </p:txBody>
      </p:sp>
      <p:sp>
        <p:nvSpPr>
          <p:cNvPr id="4" name="Shape 2"/>
          <p:cNvSpPr/>
          <p:nvPr/>
        </p:nvSpPr>
        <p:spPr>
          <a:xfrm>
            <a:off x="6143625" y="1062038"/>
            <a:ext cx="5248275" cy="723900"/>
          </a:xfrm>
          <a:custGeom>
            <a:avLst/>
            <a:gdLst/>
            <a:ahLst/>
            <a:cxnLst/>
            <a:rect l="l" t="t" r="r" b="b"/>
            <a:pathLst>
              <a:path w="5248275" h="723900">
                <a:moveTo>
                  <a:pt x="0" y="0"/>
                </a:moveTo>
                <a:lnTo>
                  <a:pt x="5133975" y="0"/>
                </a:lnTo>
                <a:arcTo wR="114300" hR="114300" stAng="16200000" swAng="5400000"/>
                <a:lnTo>
                  <a:pt x="5248275" y="723900"/>
                </a:lnTo>
                <a:lnTo>
                  <a:pt x="0" y="723900"/>
                </a:lnTo>
                <a:lnTo>
                  <a:pt x="0" y="0"/>
                </a:lnTo>
                <a:close/>
              </a:path>
            </a:pathLst>
          </a:custGeom>
          <a:solidFill>
            <a:srgbClr val="1E2E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143625" y="1062038"/>
            <a:ext cx="5248275" cy="72389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CADC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但耶稣说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800100" y="1881187"/>
            <a:ext cx="5248275" cy="909638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00101" y="1881187"/>
            <a:ext cx="5129498" cy="9096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信主是我做的决定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6143625" y="1881187"/>
            <a:ext cx="5248275" cy="909638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143626" y="1881187"/>
            <a:ext cx="5248274" cy="9096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是我拣选了你们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800100" y="2886075"/>
            <a:ext cx="5248275" cy="909638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 sz="4000"/>
          </a:p>
        </p:txBody>
      </p:sp>
      <p:sp>
        <p:nvSpPr>
          <p:cNvPr id="11" name="Text 9"/>
          <p:cNvSpPr/>
          <p:nvPr/>
        </p:nvSpPr>
        <p:spPr>
          <a:xfrm>
            <a:off x="800101" y="2886076"/>
            <a:ext cx="5224747" cy="8239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服事是我给的奉献</a:t>
            </a:r>
            <a:endParaRPr lang="en-US" sz="2550" dirty="0"/>
          </a:p>
        </p:txBody>
      </p:sp>
      <p:sp>
        <p:nvSpPr>
          <p:cNvPr id="12" name="Shape 10"/>
          <p:cNvSpPr/>
          <p:nvPr/>
        </p:nvSpPr>
        <p:spPr>
          <a:xfrm>
            <a:off x="6143625" y="2886075"/>
            <a:ext cx="5248275" cy="909638"/>
          </a:xfrm>
          <a:prstGeom prst="rect">
            <a:avLst/>
          </a:pr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143626" y="2886076"/>
            <a:ext cx="5248273" cy="9096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是我分派你们去</a:t>
            </a:r>
            <a:endParaRPr lang="en-US" sz="2550" dirty="0"/>
          </a:p>
        </p:txBody>
      </p:sp>
      <p:sp>
        <p:nvSpPr>
          <p:cNvPr id="14" name="Shape 12"/>
          <p:cNvSpPr/>
          <p:nvPr/>
        </p:nvSpPr>
        <p:spPr>
          <a:xfrm>
            <a:off x="800100" y="3890962"/>
            <a:ext cx="5248275" cy="909638"/>
          </a:xfrm>
          <a:custGeom>
            <a:avLst/>
            <a:gdLst/>
            <a:ahLst/>
            <a:cxnLst/>
            <a:rect l="l" t="t" r="r" b="b"/>
            <a:pathLst>
              <a:path w="5248275" h="909638">
                <a:moveTo>
                  <a:pt x="0" y="0"/>
                </a:moveTo>
                <a:lnTo>
                  <a:pt x="5248275" y="0"/>
                </a:lnTo>
                <a:lnTo>
                  <a:pt x="5248275" y="909638"/>
                </a:lnTo>
                <a:lnTo>
                  <a:pt x="114300" y="909638"/>
                </a:lnTo>
                <a:arcTo wR="114300" hR="114300" stAng="5400000" swAng="5400000"/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00101" y="3957636"/>
            <a:ext cx="5224747" cy="842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5F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果子是我努力出来的成绩</a:t>
            </a:r>
            <a:endParaRPr lang="en-US" sz="2550" dirty="0"/>
          </a:p>
        </p:txBody>
      </p:sp>
      <p:sp>
        <p:nvSpPr>
          <p:cNvPr id="16" name="Shape 14"/>
          <p:cNvSpPr/>
          <p:nvPr/>
        </p:nvSpPr>
        <p:spPr>
          <a:xfrm>
            <a:off x="6143625" y="3890962"/>
            <a:ext cx="5248275" cy="909638"/>
          </a:xfrm>
          <a:custGeom>
            <a:avLst/>
            <a:gdLst/>
            <a:ahLst/>
            <a:cxnLst/>
            <a:rect l="l" t="t" r="r" b="b"/>
            <a:pathLst>
              <a:path w="5248275" h="909638">
                <a:moveTo>
                  <a:pt x="0" y="0"/>
                </a:moveTo>
                <a:lnTo>
                  <a:pt x="5248275" y="0"/>
                </a:lnTo>
                <a:lnTo>
                  <a:pt x="5248275" y="795338"/>
                </a:lnTo>
                <a:arcTo wR="114300" hR="114300" stAng="0" swAng="5400000"/>
                <a:lnTo>
                  <a:pt x="0" y="90963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E5E3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143626" y="3957637"/>
            <a:ext cx="5248273" cy="8429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叫你们的果子常存</a:t>
            </a:r>
            <a:endParaRPr lang="en-US" sz="3600" dirty="0"/>
          </a:p>
        </p:txBody>
      </p:sp>
      <p:sp>
        <p:nvSpPr>
          <p:cNvPr id="18" name="Text 16"/>
          <p:cNvSpPr/>
          <p:nvPr/>
        </p:nvSpPr>
        <p:spPr>
          <a:xfrm>
            <a:off x="270510" y="5048250"/>
            <a:ext cx="11650980" cy="15267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5400" b="1" kern="0" spc="600" dirty="0">
                <a:solidFill>
                  <a:srgbClr val="2222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不是你，是我。</a:t>
            </a:r>
            <a:endParaRPr lang="en-US" sz="5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973</Words>
  <Application>Microsoft Office PowerPoint</Application>
  <PresentationFormat>Widescreen</PresentationFormat>
  <Paragraphs>211</Paragraphs>
  <Slides>31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 Fang</cp:lastModifiedBy>
  <cp:revision>3</cp:revision>
  <dcterms:created xsi:type="dcterms:W3CDTF">2026-08-28T05:46:58Z</dcterms:created>
  <dcterms:modified xsi:type="dcterms:W3CDTF">2026-08-31T00:32:56Z</dcterms:modified>
</cp:coreProperties>
</file>