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40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第二讲开场。停一拍再开口。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加2:20 的四段，就像树干从下到上。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这是「以基督为中心」的第一层意思。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保罗的履历表，读得平淡一点。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重点：万事当作有损。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四个动词。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向着标竿直跑。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七项属灵满分。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重新算了一笔账。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skybala — 原文非常强烈。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全书神学的核心。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这是2022年画下的教会异象——同一棵树。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像树干从下往上。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三句话收束这一段。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两段互相扶持。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释放人的真理。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福音说。放慢。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三个诊断问题，逐一停顿。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带回去的操练。可以请会众复述。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结束语开头。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再多的成就，若不连于基督。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找回身份，就找回真正的自己。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回顾第一讲，两句话带过。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全会众一同诵读。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收尾。停一拍，再祝福。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从根往上看。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请会众一同站立读经。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领会/会众启应。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慢慢讲，让人进入画面。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停顿。让问题落下来。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不是问受洗多久。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914400" y="635794"/>
            <a:ext cx="8190540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主爱基督教会 </a:t>
            </a: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CASEY LIFE INTERNATIONAL CHURCH</a:t>
            </a:r>
            <a:endParaRPr lang="en-US" sz="1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609600"/>
            <a:ext cx="381000" cy="381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1280" y="1957388"/>
            <a:ext cx="12110720" cy="2286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88060"/>
              </a:lnSpc>
              <a:buNone/>
            </a:pPr>
            <a:r>
              <a:rPr lang="zh-TW" altLang="en-US" sz="6600" b="1" kern="0" spc="13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树干</a:t>
            </a:r>
            <a:r>
              <a:rPr lang="en-US" sz="6600" b="1" kern="0" spc="13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· 以基督为中心</a:t>
            </a:r>
            <a:endParaRPr lang="en-US" sz="6600" dirty="0"/>
          </a:p>
        </p:txBody>
      </p:sp>
      <p:sp>
        <p:nvSpPr>
          <p:cNvPr id="6" name="Text 3"/>
          <p:cNvSpPr/>
          <p:nvPr/>
        </p:nvSpPr>
        <p:spPr>
          <a:xfrm>
            <a:off x="914400" y="4433888"/>
            <a:ext cx="11399520" cy="5000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kern="0" spc="45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门徒的五个根基 · 第二讲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914400" y="5862638"/>
            <a:ext cx="1883985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2026年8月9日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7594253" y="5886450"/>
            <a:ext cx="4051682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加拉太书 2:20 · 腓立比书 3:4–14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1147763"/>
            <a:ext cx="1165098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加拉太书 2:20 · 四件事，四个层次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00100" y="1676400"/>
            <a:ext cx="4457700" cy="614363"/>
          </a:xfrm>
          <a:custGeom>
            <a:avLst/>
            <a:gdLst/>
            <a:ahLst/>
            <a:cxnLst/>
            <a:rect l="l" t="t" r="r" b="b"/>
            <a:pathLst>
              <a:path w="4457700" h="614363">
                <a:moveTo>
                  <a:pt x="114300" y="0"/>
                </a:moveTo>
                <a:lnTo>
                  <a:pt x="4457700" y="0"/>
                </a:lnTo>
                <a:lnTo>
                  <a:pt x="4457700" y="614363"/>
                </a:lnTo>
                <a:lnTo>
                  <a:pt x="0" y="614363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009650" y="1809750"/>
            <a:ext cx="4172331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内容</a:t>
            </a:r>
            <a:endParaRPr lang="en-US" sz="1950" dirty="0"/>
          </a:p>
        </p:txBody>
      </p:sp>
      <p:sp>
        <p:nvSpPr>
          <p:cNvPr id="5" name="Shape 3"/>
          <p:cNvSpPr/>
          <p:nvPr/>
        </p:nvSpPr>
        <p:spPr>
          <a:xfrm>
            <a:off x="5353050" y="1676400"/>
            <a:ext cx="2971800" cy="614363"/>
          </a:xfrm>
          <a:prstGeom prst="rect">
            <a:avLst/>
          </a:prstGeom>
          <a:solidFill>
            <a:srgbClr val="1E2E4A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5562600" y="1809750"/>
            <a:ext cx="2641854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方向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8420100" y="1676400"/>
            <a:ext cx="2971800" cy="614363"/>
          </a:xfrm>
          <a:custGeom>
            <a:avLst/>
            <a:gdLst/>
            <a:ahLst/>
            <a:cxnLst/>
            <a:rect l="l" t="t" r="r" b="b"/>
            <a:pathLst>
              <a:path w="2971800" h="614363">
                <a:moveTo>
                  <a:pt x="0" y="0"/>
                </a:moveTo>
                <a:lnTo>
                  <a:pt x="2857500" y="0"/>
                </a:lnTo>
                <a:arcTo wR="114300" hR="114300" stAng="16200000" swAng="5400000"/>
                <a:lnTo>
                  <a:pt x="2971800" y="614363"/>
                </a:lnTo>
                <a:lnTo>
                  <a:pt x="0" y="614363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8629650" y="1809750"/>
            <a:ext cx="2641854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树的对应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800100" y="2386013"/>
            <a:ext cx="44577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1019175" y="2547938"/>
            <a:ext cx="4153281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我已经与基督同钉十字架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5353050" y="2386013"/>
            <a:ext cx="29718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5572125" y="2547938"/>
            <a:ext cx="262280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过去 · 旧身份终结</a:t>
            </a:r>
            <a:endParaRPr lang="en-US" sz="2250" dirty="0"/>
          </a:p>
        </p:txBody>
      </p:sp>
      <p:sp>
        <p:nvSpPr>
          <p:cNvPr id="13" name="Shape 11"/>
          <p:cNvSpPr/>
          <p:nvPr/>
        </p:nvSpPr>
        <p:spPr>
          <a:xfrm>
            <a:off x="8420100" y="2386013"/>
            <a:ext cx="29718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639175" y="2547938"/>
            <a:ext cx="262280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树干从根开始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800100" y="3243263"/>
            <a:ext cx="44577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1019175" y="3405188"/>
            <a:ext cx="4153281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现在活着的不再是我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5353050" y="3243263"/>
            <a:ext cx="29718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5572125" y="3405188"/>
            <a:ext cx="262280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现在 · 旧主人下台</a:t>
            </a:r>
            <a:endParaRPr lang="en-US" sz="2250" dirty="0"/>
          </a:p>
        </p:txBody>
      </p:sp>
      <p:sp>
        <p:nvSpPr>
          <p:cNvPr id="19" name="Shape 17"/>
          <p:cNvSpPr/>
          <p:nvPr/>
        </p:nvSpPr>
        <p:spPr>
          <a:xfrm>
            <a:off x="8420100" y="3243263"/>
            <a:ext cx="29718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8639175" y="3405188"/>
            <a:ext cx="262280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树干连接根</a:t>
            </a:r>
            <a:endParaRPr lang="en-US" sz="2250" dirty="0"/>
          </a:p>
        </p:txBody>
      </p:sp>
      <p:sp>
        <p:nvSpPr>
          <p:cNvPr id="21" name="Shape 19"/>
          <p:cNvSpPr/>
          <p:nvPr/>
        </p:nvSpPr>
        <p:spPr>
          <a:xfrm>
            <a:off x="800100" y="4100513"/>
            <a:ext cx="44577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20"/>
          <p:cNvSpPr/>
          <p:nvPr/>
        </p:nvSpPr>
        <p:spPr>
          <a:xfrm>
            <a:off x="1019175" y="4262438"/>
            <a:ext cx="4153281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乃是基督在我里面活着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5353050" y="4100513"/>
            <a:ext cx="29718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4" name="Text 22"/>
          <p:cNvSpPr/>
          <p:nvPr/>
        </p:nvSpPr>
        <p:spPr>
          <a:xfrm>
            <a:off x="5572125" y="4262438"/>
            <a:ext cx="262280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现在 · 新主人掌权</a:t>
            </a:r>
            <a:endParaRPr lang="en-US" sz="2250" dirty="0"/>
          </a:p>
        </p:txBody>
      </p:sp>
      <p:sp>
        <p:nvSpPr>
          <p:cNvPr id="25" name="Shape 23"/>
          <p:cNvSpPr/>
          <p:nvPr/>
        </p:nvSpPr>
        <p:spPr>
          <a:xfrm>
            <a:off x="8420100" y="4100513"/>
            <a:ext cx="29718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Text 24"/>
          <p:cNvSpPr/>
          <p:nvPr/>
        </p:nvSpPr>
        <p:spPr>
          <a:xfrm>
            <a:off x="8639175" y="4262438"/>
            <a:ext cx="262280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树干支撑枝叶</a:t>
            </a:r>
            <a:endParaRPr lang="en-US" sz="2250" dirty="0"/>
          </a:p>
        </p:txBody>
      </p:sp>
      <p:sp>
        <p:nvSpPr>
          <p:cNvPr id="27" name="Shape 25"/>
          <p:cNvSpPr/>
          <p:nvPr/>
        </p:nvSpPr>
        <p:spPr>
          <a:xfrm>
            <a:off x="800100" y="4957763"/>
            <a:ext cx="4457700" cy="752475"/>
          </a:xfrm>
          <a:custGeom>
            <a:avLst/>
            <a:gdLst/>
            <a:ahLst/>
            <a:cxnLst/>
            <a:rect l="l" t="t" r="r" b="b"/>
            <a:pathLst>
              <a:path w="4457700" h="752475">
                <a:moveTo>
                  <a:pt x="0" y="0"/>
                </a:moveTo>
                <a:lnTo>
                  <a:pt x="4457700" y="0"/>
                </a:lnTo>
                <a:lnTo>
                  <a:pt x="4457700" y="752475"/>
                </a:lnTo>
                <a:lnTo>
                  <a:pt x="114300" y="752475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8" name="Text 26"/>
          <p:cNvSpPr/>
          <p:nvPr/>
        </p:nvSpPr>
        <p:spPr>
          <a:xfrm>
            <a:off x="1019175" y="5119688"/>
            <a:ext cx="415328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祂是爱我，为我舍己</a:t>
            </a:r>
            <a:endParaRPr lang="en-US" sz="2400" dirty="0"/>
          </a:p>
        </p:txBody>
      </p:sp>
      <p:sp>
        <p:nvSpPr>
          <p:cNvPr id="29" name="Shape 27"/>
          <p:cNvSpPr/>
          <p:nvPr/>
        </p:nvSpPr>
        <p:spPr>
          <a:xfrm>
            <a:off x="5353050" y="4957763"/>
            <a:ext cx="2971800" cy="752475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0" name="Text 28"/>
          <p:cNvSpPr/>
          <p:nvPr/>
        </p:nvSpPr>
        <p:spPr>
          <a:xfrm>
            <a:off x="5572125" y="5119688"/>
            <a:ext cx="2622804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根基 · 一切的源头</a:t>
            </a:r>
            <a:endParaRPr lang="en-US" sz="2250" dirty="0"/>
          </a:p>
        </p:txBody>
      </p:sp>
      <p:sp>
        <p:nvSpPr>
          <p:cNvPr id="31" name="Shape 29"/>
          <p:cNvSpPr/>
          <p:nvPr/>
        </p:nvSpPr>
        <p:spPr>
          <a:xfrm>
            <a:off x="8420100" y="4957763"/>
            <a:ext cx="2971800" cy="752475"/>
          </a:xfrm>
          <a:custGeom>
            <a:avLst/>
            <a:gdLst/>
            <a:ahLst/>
            <a:cxnLst/>
            <a:rect l="l" t="t" r="r" b="b"/>
            <a:pathLst>
              <a:path w="2971800" h="752475">
                <a:moveTo>
                  <a:pt x="0" y="0"/>
                </a:moveTo>
                <a:lnTo>
                  <a:pt x="2971800" y="0"/>
                </a:lnTo>
                <a:lnTo>
                  <a:pt x="2971800" y="638175"/>
                </a:lnTo>
                <a:arcTo wR="114300" hR="114300" stAng="0" swAng="5400000"/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2" name="Text 30"/>
          <p:cNvSpPr/>
          <p:nvPr/>
        </p:nvSpPr>
        <p:spPr>
          <a:xfrm>
            <a:off x="8639175" y="5119688"/>
            <a:ext cx="2622804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树干扎根于爱</a:t>
            </a:r>
            <a:endParaRPr lang="en-US" sz="2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50186" y="1224111"/>
            <a:ext cx="7691628" cy="2598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42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我的身份，不是建立在 我为基督做了什么—— 而是建立在基督为我做了什么。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5829300" y="4089053"/>
            <a:ext cx="533400" cy="9525"/>
          </a:xfrm>
          <a:prstGeom prst="rect">
            <a:avLst/>
          </a:prstGeom>
          <a:solidFill>
            <a:srgbClr val="D6DCE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190625" y="4403378"/>
            <a:ext cx="9810750" cy="12686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8506"/>
              </a:lnSpc>
              <a:buNone/>
            </a:pPr>
            <a:r>
              <a:rPr lang="en-US" sz="28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就像树干不是靠自己长出来的——它从根吸收养分，然后向上输送。</a:t>
            </a:r>
            <a:endParaRPr lang="en-US" sz="2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6675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二 · 腓立比书 3:4–6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243840" y="1262062"/>
            <a:ext cx="11724640" cy="4173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其实，我也可以靠肉体；若是别人想他可以靠肉体，我更可以靠着了。我第八天受割礼；我是以色列族、便雅悯支派的人，是希伯来人所生的希伯来人。就律法说，我是法利赛人；就热心说，我是逼迫教会的；就律法上的义说，我是无可指摘的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52500" y="60293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第二讲 · 以基督为中心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6675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腓立比书 3:7–9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497840" y="1262062"/>
            <a:ext cx="11315700" cy="44986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只是我先前以为与我有益的，我现在因基督都当作有损的。不但如此，我也将万事当作有损的，因我以认识我主基督耶稣为至宝。我为他已经丢弃万事，看作粪土，为要得着基督；并且得以在他里面，不是有自己因律法而得的义，乃是有信基督的义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52500" y="60293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第二讲 · 以基督为中心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6675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腓立比书 3:10–11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29920" y="1262063"/>
            <a:ext cx="10918190" cy="34216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385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使我认识基督，晓得他复活的大能，并且晓得和他一同受苦，效法他的死，或者我也得以从死里复活。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52500" y="60293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第二讲 · 以基督为中心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6675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腓立比书 3:12–14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90880" y="1262062"/>
            <a:ext cx="11064240" cy="43564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这不是说我已经得着了，已经完全了；我乃是竭力追求，或者可以得着基督耶稣所以得着我的。弟兄们，我不是以为自己已经得着了；我只有一件事，就是忘记背后，努力面前的，向着标竿直跑，要得上帝在基督耶稣里从上面召我来得的奖赏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52500" y="60293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第二讲 · 以基督为中心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1188244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保罗的「履历表」（4–6节）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857250" y="1735931"/>
            <a:ext cx="11525250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七项天然优势 — 第一世纪的「属灵满分」</a:t>
            </a:r>
            <a:endParaRPr lang="en-US" sz="3150" dirty="0"/>
          </a:p>
        </p:txBody>
      </p:sp>
      <p:sp>
        <p:nvSpPr>
          <p:cNvPr id="4" name="Shape 2"/>
          <p:cNvSpPr/>
          <p:nvPr/>
        </p:nvSpPr>
        <p:spPr>
          <a:xfrm>
            <a:off x="857250" y="2526506"/>
            <a:ext cx="5143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1076325" y="2669381"/>
            <a:ext cx="485965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第八天受割礼</a:t>
            </a: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生来就是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6191250" y="2526506"/>
            <a:ext cx="5143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6410325" y="2669381"/>
            <a:ext cx="485965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以色列族</a:t>
            </a: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血统纯正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857250" y="3340894"/>
            <a:ext cx="5143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1076325" y="3483769"/>
            <a:ext cx="485965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便雅悯支派</a:t>
            </a: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出过第一个王</a:t>
            </a:r>
            <a:endParaRPr lang="en-US" sz="2250" dirty="0"/>
          </a:p>
        </p:txBody>
      </p:sp>
      <p:sp>
        <p:nvSpPr>
          <p:cNvPr id="10" name="Shape 8"/>
          <p:cNvSpPr/>
          <p:nvPr/>
        </p:nvSpPr>
        <p:spPr>
          <a:xfrm>
            <a:off x="6191250" y="3340894"/>
            <a:ext cx="5143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6410325" y="3483769"/>
            <a:ext cx="485965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希伯来人所生的希伯来人</a:t>
            </a:r>
            <a:endParaRPr lang="en-US" sz="2250" dirty="0"/>
          </a:p>
        </p:txBody>
      </p:sp>
      <p:sp>
        <p:nvSpPr>
          <p:cNvPr id="12" name="Shape 10"/>
          <p:cNvSpPr/>
          <p:nvPr/>
        </p:nvSpPr>
        <p:spPr>
          <a:xfrm>
            <a:off x="857250" y="4155281"/>
            <a:ext cx="5143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1076325" y="4298156"/>
            <a:ext cx="485965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法利赛人</a:t>
            </a: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最严谨的教派</a:t>
            </a:r>
            <a:endParaRPr lang="en-US" sz="2250" dirty="0"/>
          </a:p>
        </p:txBody>
      </p:sp>
      <p:sp>
        <p:nvSpPr>
          <p:cNvPr id="14" name="Shape 12"/>
          <p:cNvSpPr/>
          <p:nvPr/>
        </p:nvSpPr>
        <p:spPr>
          <a:xfrm>
            <a:off x="6191250" y="4155281"/>
            <a:ext cx="5143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6410325" y="4298156"/>
            <a:ext cx="485965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逼迫教会</a:t>
            </a: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热心有实绩</a:t>
            </a:r>
            <a:endParaRPr lang="en-US" sz="2250" dirty="0"/>
          </a:p>
        </p:txBody>
      </p:sp>
      <p:sp>
        <p:nvSpPr>
          <p:cNvPr id="16" name="Shape 14"/>
          <p:cNvSpPr/>
          <p:nvPr/>
        </p:nvSpPr>
        <p:spPr>
          <a:xfrm>
            <a:off x="857250" y="4969669"/>
            <a:ext cx="10477500" cy="700088"/>
          </a:xfrm>
          <a:prstGeom prst="roundRect">
            <a:avLst>
              <a:gd name="adj" fmla="val 13605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1076325" y="5112544"/>
            <a:ext cx="1035367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222222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就律法上的义说，是无可指摘的</a:t>
            </a: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外表的宗教行为无懈可击</a:t>
            </a:r>
            <a:endParaRPr lang="en-US" sz="2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1056308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保罗的算盘被打翻了（7–8节）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57250" y="1623045"/>
            <a:ext cx="5143500" cy="2711723"/>
          </a:xfrm>
          <a:prstGeom prst="roundRect">
            <a:avLst>
              <a:gd name="adj" fmla="val 4215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190625" y="1918320"/>
            <a:ext cx="4924425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从前 · 资产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190625" y="2485058"/>
            <a:ext cx="4611052" cy="1592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9487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割礼、血统、热心、律法的义——他拿着这些对神说：「你看，我配得永生。」</a:t>
            </a:r>
            <a:endParaRPr lang="en-US" sz="2550" dirty="0"/>
          </a:p>
        </p:txBody>
      </p:sp>
      <p:sp>
        <p:nvSpPr>
          <p:cNvPr id="6" name="Shape 4"/>
          <p:cNvSpPr/>
          <p:nvPr/>
        </p:nvSpPr>
        <p:spPr>
          <a:xfrm>
            <a:off x="6191250" y="1623045"/>
            <a:ext cx="5143500" cy="2711723"/>
          </a:xfrm>
          <a:prstGeom prst="roundRect">
            <a:avLst>
              <a:gd name="adj" fmla="val 4215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6515100" y="1908795"/>
            <a:ext cx="4945380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现在 · 亏损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6515100" y="2475533"/>
            <a:ext cx="4630674" cy="10743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9487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不是因为这些事本身坏——而是因为它们拦阻他认识基督。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857250" y="4582418"/>
            <a:ext cx="10791825" cy="1257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659"/>
              </a:lnSpc>
              <a:buNone/>
            </a:pPr>
            <a:r>
              <a:rPr lang="en-US" sz="3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我曾经用这些东西来定义「我是谁」——但现在，它们什么都不是。</a:t>
            </a:r>
            <a:endParaRPr lang="en-US" sz="3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4985385" y="1660252"/>
            <a:ext cx="2221230" cy="11353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5688"/>
              </a:lnSpc>
              <a:buNone/>
            </a:pPr>
            <a:r>
              <a:rPr lang="en-US" sz="7200" b="1" kern="0" spc="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粪土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3188907" y="3024188"/>
            <a:ext cx="5814112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i="1" kern="0" spc="1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σκύβαλα · skybala · 垃圾、废料、粪便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5829300" y="3690937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721360" y="3700462"/>
            <a:ext cx="10820400" cy="19605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8506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这不是谦卑的修辞——这是一个被基督的爱击溃的人， 回头看自己最骄傲的成就，感到恶心。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498649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保罗的新身份（9–11节）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57250" y="1008236"/>
            <a:ext cx="5191125" cy="704850"/>
          </a:xfrm>
          <a:custGeom>
            <a:avLst/>
            <a:gdLst/>
            <a:ahLst/>
            <a:cxnLst/>
            <a:rect l="l" t="t" r="r" b="b"/>
            <a:pathLst>
              <a:path w="5191125" h="704850">
                <a:moveTo>
                  <a:pt x="114300" y="0"/>
                </a:moveTo>
                <a:lnTo>
                  <a:pt x="5191125" y="0"/>
                </a:lnTo>
                <a:lnTo>
                  <a:pt x="5191125" y="704850"/>
                </a:lnTo>
                <a:lnTo>
                  <a:pt x="0" y="704850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5F6B7C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085850" y="1160636"/>
            <a:ext cx="488965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旧的义（4–6节）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6143625" y="1008236"/>
            <a:ext cx="5191125" cy="704850"/>
          </a:xfrm>
          <a:custGeom>
            <a:avLst/>
            <a:gdLst/>
            <a:ahLst/>
            <a:cxnLst/>
            <a:rect l="l" t="t" r="r" b="b"/>
            <a:pathLst>
              <a:path w="5191125" h="704850">
                <a:moveTo>
                  <a:pt x="0" y="0"/>
                </a:moveTo>
                <a:lnTo>
                  <a:pt x="5076825" y="0"/>
                </a:lnTo>
                <a:arcTo wR="114300" hR="114300" stAng="16200000" swAng="5400000"/>
                <a:lnTo>
                  <a:pt x="5191125" y="704850"/>
                </a:lnTo>
                <a:lnTo>
                  <a:pt x="0" y="704850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6372225" y="1160636"/>
            <a:ext cx="488965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新的义（9节）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857250" y="1808336"/>
            <a:ext cx="5191125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095375" y="1970261"/>
            <a:ext cx="48706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来自律法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143625" y="1808336"/>
            <a:ext cx="5191125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381750" y="1970261"/>
            <a:ext cx="48706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来自信基督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857250" y="2665586"/>
            <a:ext cx="5191125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1095375" y="2827511"/>
            <a:ext cx="48706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我的努力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6143625" y="2665586"/>
            <a:ext cx="5191125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6381750" y="2827511"/>
            <a:ext cx="48706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祂的恩典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857250" y="3522836"/>
            <a:ext cx="5191125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1095375" y="3684761"/>
            <a:ext cx="48706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我赚取的 · 可夸口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143625" y="3522836"/>
            <a:ext cx="5191125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6381750" y="3684761"/>
            <a:ext cx="487060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归算给我的 · 只能领受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857250" y="4380086"/>
            <a:ext cx="5191125" cy="752475"/>
          </a:xfrm>
          <a:custGeom>
            <a:avLst/>
            <a:gdLst/>
            <a:ahLst/>
            <a:cxnLst/>
            <a:rect l="l" t="t" r="r" b="b"/>
            <a:pathLst>
              <a:path w="5191125" h="752475">
                <a:moveTo>
                  <a:pt x="0" y="0"/>
                </a:moveTo>
                <a:lnTo>
                  <a:pt x="5191125" y="0"/>
                </a:lnTo>
                <a:lnTo>
                  <a:pt x="5191125" y="752475"/>
                </a:lnTo>
                <a:lnTo>
                  <a:pt x="114300" y="752475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1095375" y="4542011"/>
            <a:ext cx="4870609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我以为自己是树干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6143625" y="4380086"/>
            <a:ext cx="5191125" cy="752475"/>
          </a:xfrm>
          <a:custGeom>
            <a:avLst/>
            <a:gdLst/>
            <a:ahLst/>
            <a:cxnLst/>
            <a:rect l="l" t="t" r="r" b="b"/>
            <a:pathLst>
              <a:path w="5191125" h="752475">
                <a:moveTo>
                  <a:pt x="0" y="0"/>
                </a:moveTo>
                <a:lnTo>
                  <a:pt x="5191125" y="0"/>
                </a:lnTo>
                <a:lnTo>
                  <a:pt x="5191125" y="638175"/>
                </a:lnTo>
                <a:arcTo wR="114300" hR="114300" stAng="0" swAng="5400000"/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20"/>
          <p:cNvSpPr/>
          <p:nvPr/>
        </p:nvSpPr>
        <p:spPr>
          <a:xfrm>
            <a:off x="6381750" y="4542011"/>
            <a:ext cx="4870609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我终于知道自己只是枝子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857250" y="5323061"/>
            <a:ext cx="10791825" cy="10743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299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他不是说「我变谦卑了」——他是说「我的好行为根本不能使我站立在神面前」。</a:t>
            </a:r>
            <a:endParaRPr lang="en-US" sz="2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6750" y="885825"/>
            <a:ext cx="364346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教会异象 · 2022年3月12日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8801100" y="904875"/>
            <a:ext cx="2996565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扎根于神的话语，结果子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666750" y="1476375"/>
            <a:ext cx="10877550" cy="4495800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l="-18036" r="-18036"/>
          <a:stretch/>
        </p:blipFill>
        <p:spPr>
          <a:xfrm>
            <a:off x="666750" y="1476375"/>
            <a:ext cx="108775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1431131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腓立比书 3:10–11 · 四个动词的次序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57250" y="1978819"/>
            <a:ext cx="10477500" cy="776288"/>
          </a:xfrm>
          <a:prstGeom prst="roundRect">
            <a:avLst>
              <a:gd name="adj" fmla="val 1227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133475" y="2181225"/>
            <a:ext cx="457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743075" y="2140744"/>
            <a:ext cx="2933700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认识基督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4638675" y="2159794"/>
            <a:ext cx="4226771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亲身认识祂本人 · 树干的根基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857250" y="2869406"/>
            <a:ext cx="10477500" cy="776288"/>
          </a:xfrm>
          <a:prstGeom prst="roundRect">
            <a:avLst>
              <a:gd name="adj" fmla="val 1227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133475" y="3071813"/>
            <a:ext cx="457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743075" y="3031331"/>
            <a:ext cx="2933700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晓得复活的大能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4638675" y="3050381"/>
            <a:ext cx="220027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树干输送的生命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857250" y="3759994"/>
            <a:ext cx="10477500" cy="776288"/>
          </a:xfrm>
          <a:prstGeom prst="roundRect">
            <a:avLst>
              <a:gd name="adj" fmla="val 1227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1133475" y="3962400"/>
            <a:ext cx="457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1743075" y="3921919"/>
            <a:ext cx="2933700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和祂一同受苦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4638675" y="3940969"/>
            <a:ext cx="5798396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十字架在先，冠冕在后 · 树干经历的风暴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857250" y="4650581"/>
            <a:ext cx="10477500" cy="776288"/>
          </a:xfrm>
          <a:prstGeom prst="roundRect">
            <a:avLst>
              <a:gd name="adj" fmla="val 1227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1133475" y="4852988"/>
            <a:ext cx="457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550" dirty="0"/>
          </a:p>
        </p:txBody>
      </p:sp>
      <p:sp>
        <p:nvSpPr>
          <p:cNvPr id="17" name="Text 15"/>
          <p:cNvSpPr/>
          <p:nvPr/>
        </p:nvSpPr>
        <p:spPr>
          <a:xfrm>
            <a:off x="1743075" y="4812506"/>
            <a:ext cx="2933700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从死里复活</a:t>
            </a:r>
            <a:endParaRPr lang="en-US" sz="2550" dirty="0"/>
          </a:p>
        </p:txBody>
      </p:sp>
      <p:sp>
        <p:nvSpPr>
          <p:cNvPr id="18" name="Text 16"/>
          <p:cNvSpPr/>
          <p:nvPr/>
        </p:nvSpPr>
        <p:spPr>
          <a:xfrm>
            <a:off x="4638675" y="4831556"/>
            <a:ext cx="4226771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最终的结局 · 树干指向的终点</a:t>
            </a:r>
            <a:endParaRPr lang="en-US" sz="2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1921669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根 · 干 · 枝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57250" y="2488406"/>
            <a:ext cx="28575" cy="714375"/>
          </a:xfrm>
          <a:prstGeom prst="rect">
            <a:avLst/>
          </a:prstGeom>
          <a:solidFill>
            <a:srgbClr val="2E5A8C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152525" y="2564606"/>
            <a:ext cx="1028700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根</a:t>
            </a:r>
            <a:endParaRPr lang="en-US" sz="3150" dirty="0"/>
          </a:p>
        </p:txBody>
      </p:sp>
      <p:sp>
        <p:nvSpPr>
          <p:cNvPr id="5" name="Text 3"/>
          <p:cNvSpPr/>
          <p:nvPr/>
        </p:nvSpPr>
        <p:spPr>
          <a:xfrm>
            <a:off x="2371725" y="2569369"/>
            <a:ext cx="4976813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「你先被爱了」 </a:t>
            </a:r>
            <a:r>
              <a:rPr lang="en-US" sz="28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过去的事实</a:t>
            </a:r>
            <a:endParaRPr lang="en-US" sz="2850" dirty="0"/>
          </a:p>
        </p:txBody>
      </p:sp>
      <p:sp>
        <p:nvSpPr>
          <p:cNvPr id="6" name="Shape 4"/>
          <p:cNvSpPr/>
          <p:nvPr/>
        </p:nvSpPr>
        <p:spPr>
          <a:xfrm>
            <a:off x="857250" y="3355181"/>
            <a:ext cx="28575" cy="714375"/>
          </a:xfrm>
          <a:prstGeom prst="rect">
            <a:avLst/>
          </a:prstGeom>
          <a:solidFill>
            <a:srgbClr val="2E5A8C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1152525" y="3431381"/>
            <a:ext cx="1028700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树干</a:t>
            </a:r>
            <a:endParaRPr lang="en-US" sz="3150" dirty="0"/>
          </a:p>
        </p:txBody>
      </p:sp>
      <p:sp>
        <p:nvSpPr>
          <p:cNvPr id="8" name="Text 6"/>
          <p:cNvSpPr/>
          <p:nvPr/>
        </p:nvSpPr>
        <p:spPr>
          <a:xfrm>
            <a:off x="2371725" y="3436144"/>
            <a:ext cx="5773103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「你连接于基督了」 </a:t>
            </a:r>
            <a:r>
              <a:rPr lang="en-US" sz="28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现在的身份</a:t>
            </a:r>
            <a:endParaRPr lang="en-US" sz="2850" dirty="0"/>
          </a:p>
        </p:txBody>
      </p:sp>
      <p:sp>
        <p:nvSpPr>
          <p:cNvPr id="9" name="Shape 7"/>
          <p:cNvSpPr/>
          <p:nvPr/>
        </p:nvSpPr>
        <p:spPr>
          <a:xfrm>
            <a:off x="857250" y="4221956"/>
            <a:ext cx="28575" cy="714375"/>
          </a:xfrm>
          <a:prstGeom prst="rect">
            <a:avLst/>
          </a:prstGeom>
          <a:solidFill>
            <a:srgbClr val="2E5A8C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1152525" y="4298156"/>
            <a:ext cx="1028700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枝子</a:t>
            </a:r>
            <a:endParaRPr lang="en-US" sz="3150" dirty="0"/>
          </a:p>
        </p:txBody>
      </p:sp>
      <p:sp>
        <p:nvSpPr>
          <p:cNvPr id="11" name="Text 9"/>
          <p:cNvSpPr/>
          <p:nvPr/>
        </p:nvSpPr>
        <p:spPr>
          <a:xfrm>
            <a:off x="2371725" y="4302919"/>
            <a:ext cx="5374958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「我继续生长」 </a:t>
            </a:r>
            <a:r>
              <a:rPr lang="en-US" sz="28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因着爱而奔跑</a:t>
            </a:r>
            <a:endParaRPr lang="en-US" sz="2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284480" y="1074464"/>
            <a:ext cx="11511280" cy="30200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2874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没有加拉太书 2:20 的「祂爱我」——腓立比书 3 章的「至宝」就是一厢情愿。 没有腓立比书 3 章的「算为亏损」——加拉太书 2:20 的「同钉十字架」就是空话。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829300" y="3893865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1592866" y="4189140"/>
            <a:ext cx="9006269" cy="1632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6098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先被爱（根），然后在基督里（干）， 最后活出回应（枝叶、果实）。</a:t>
            </a:r>
            <a:endParaRPr lang="en-US" sz="4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1471240"/>
            <a:ext cx="1173480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 · 两种假树干 vs 真树干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762000" y="2018928"/>
            <a:ext cx="3454375" cy="3367832"/>
          </a:xfrm>
          <a:prstGeom prst="roundRect">
            <a:avLst>
              <a:gd name="adj" fmla="val 3394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038225" y="2276103"/>
            <a:ext cx="31921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假福音 · 道德主义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038225" y="2790453"/>
            <a:ext cx="2988983" cy="982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4054"/>
              </a:lnSpc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「我要做好人，才配得神的爱。」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038225" y="3849514"/>
            <a:ext cx="2988983" cy="86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1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身份建立在行为上 · 骄傲的陷阱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4368775" y="2018928"/>
            <a:ext cx="3454375" cy="3367832"/>
          </a:xfrm>
          <a:prstGeom prst="roundRect">
            <a:avLst>
              <a:gd name="adj" fmla="val 3394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645000" y="2276103"/>
            <a:ext cx="31921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假福音 · 自我厌恶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4645000" y="2790453"/>
            <a:ext cx="2988983" cy="982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4054"/>
              </a:lnSpc>
              <a:buNone/>
            </a:pPr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「我太烂了，神不可能爱我。」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645000" y="3849514"/>
            <a:ext cx="2988983" cy="86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1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身份建立在失败上 · 绝望的陷阱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7975550" y="2018928"/>
            <a:ext cx="3454375" cy="3367832"/>
          </a:xfrm>
          <a:prstGeom prst="roundRect">
            <a:avLst>
              <a:gd name="adj" fmla="val 3394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8242250" y="2266578"/>
            <a:ext cx="3213073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真福音 · 恩典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8242250" y="2780928"/>
            <a:ext cx="3008604" cy="1455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4054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「我比自认的更有罪，也比敢盼望的更被爱。」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242250" y="4312369"/>
            <a:ext cx="3008604" cy="86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3538"/>
              </a:lnSpc>
              <a:buNone/>
            </a:pPr>
            <a:r>
              <a:rPr lang="en-US" sz="2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身份建立在基督里 · 自由</a:t>
            </a:r>
            <a:endParaRPr lang="en-US" sz="2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28750" y="1044922"/>
            <a:ext cx="7534426" cy="1691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5625"/>
              </a:lnSpc>
              <a:buNone/>
            </a:pPr>
            <a:r>
              <a:rPr lang="en-US" sz="42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你的目光要从自己身上挪开—— 看十字架。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5829300" y="2984153"/>
            <a:ext cx="533400" cy="9525"/>
          </a:xfrm>
          <a:prstGeom prst="rect">
            <a:avLst/>
          </a:prstGeom>
          <a:solidFill>
            <a:srgbClr val="D6DCE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79120" y="3279428"/>
            <a:ext cx="11308080" cy="2571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2874"/>
              </a:lnSpc>
              <a:buNone/>
            </a:pPr>
            <a:r>
              <a:rPr lang="en-US" sz="36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你在那里看见：你比自己敢承认的更有罪——因为神的儿子为你死了。 但你也看见：你比自己敢盼望的更被爱——因为神的儿子为你死了。</a:t>
            </a:r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978694"/>
            <a:ext cx="1165098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 · 生活应用：你是「树干」还是「树枝」？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800100" y="1526381"/>
            <a:ext cx="10591800" cy="1362075"/>
          </a:xfrm>
          <a:prstGeom prst="roundRect">
            <a:avLst>
              <a:gd name="adj" fmla="val 8392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1076325" y="1788319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485081" y="1726406"/>
            <a:ext cx="8385111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你用什么定义自己？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485081" y="2259806"/>
            <a:ext cx="838511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「职业、角色、服事、别人的评价」——你在拿树枝当树干。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800100" y="3021806"/>
            <a:ext cx="10591800" cy="1362075"/>
          </a:xfrm>
          <a:prstGeom prst="roundRect">
            <a:avLst>
              <a:gd name="adj" fmla="val 8392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076325" y="3283744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485081" y="3221831"/>
            <a:ext cx="7127811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你跌倒的时候，第一反应是什么？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1485081" y="3755231"/>
            <a:ext cx="712781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「我不配、我完了」——你还在靠自己的表现站立。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800100" y="4517231"/>
            <a:ext cx="10591800" cy="1362075"/>
          </a:xfrm>
          <a:prstGeom prst="roundRect">
            <a:avLst>
              <a:gd name="adj" fmla="val 8392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1076325" y="4779169"/>
            <a:ext cx="2563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1485081" y="4717256"/>
            <a:ext cx="8283364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你服事的时候，是「撑着」还是「被撑着」？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1485081" y="5250656"/>
            <a:ext cx="8283364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撑着——你把树枝当树干；被撑着——你是枝子连在树干上。</a:t>
            </a:r>
            <a:endParaRPr lang="en-US" sz="22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4629150" y="1603623"/>
            <a:ext cx="293370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一个可以带回去的操练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50240" y="1859281"/>
            <a:ext cx="11074400" cy="1800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9268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这周，每次你发现自己「盯着自己」的时候——无论是骄傲还是自责——停下来，对自己说：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2122646" y="3659981"/>
            <a:ext cx="7946708" cy="1632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6098"/>
              </a:lnSpc>
              <a:buNone/>
            </a:pPr>
            <a:r>
              <a:rPr lang="en-US" sz="4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「我不是我的表现。我在基督里。 祂是爱我，为我舍己。」</a:t>
            </a:r>
            <a:endParaRPr lang="en-US" sz="4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341211" y="2144539"/>
            <a:ext cx="1509579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六 · 结束语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114550" y="2768426"/>
            <a:ext cx="7962900" cy="99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2927"/>
              </a:lnSpc>
              <a:buNone/>
            </a:pPr>
            <a:r>
              <a:rPr lang="en-US" sz="54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不再是我，乃是基督。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2660169" y="4033317"/>
            <a:ext cx="6871587" cy="7181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216"/>
              </a:lnSpc>
              <a:buNone/>
            </a:pPr>
            <a:r>
              <a:rPr lang="en-US" sz="3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这不是失去自己——这正是寻回自己。</a:t>
            </a:r>
            <a:endParaRPr lang="en-US" sz="31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47098" y="1707877"/>
            <a:ext cx="5297805" cy="1632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6098"/>
              </a:lnSpc>
              <a:buNone/>
            </a:pPr>
            <a:r>
              <a:rPr lang="en-US" sz="40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一棵树，枝叶再繁茂， 离开树干就会枯死。</a:t>
            </a:r>
            <a:endParaRPr lang="en-US" sz="4050" dirty="0"/>
          </a:p>
        </p:txBody>
      </p:sp>
      <p:sp>
        <p:nvSpPr>
          <p:cNvPr id="3" name="Shape 1"/>
          <p:cNvSpPr/>
          <p:nvPr/>
        </p:nvSpPr>
        <p:spPr>
          <a:xfrm>
            <a:off x="5829300" y="3588023"/>
            <a:ext cx="533400" cy="9525"/>
          </a:xfrm>
          <a:prstGeom prst="rect">
            <a:avLst/>
          </a:prstGeom>
          <a:solidFill>
            <a:srgbClr val="D6DCE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428236" y="3883298"/>
            <a:ext cx="7335528" cy="130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2874"/>
              </a:lnSpc>
              <a:buNone/>
            </a:pPr>
            <a:r>
              <a:rPr lang="en-US" sz="28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再多的成就、再多的服事、再多的好行为—— 如果不是连于基督，它们什么都不是。</a:t>
            </a:r>
            <a:endParaRPr lang="en-US" sz="2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2740724" y="2083147"/>
            <a:ext cx="6710553" cy="6533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8506"/>
              </a:lnSpc>
              <a:buNone/>
            </a:pPr>
            <a:r>
              <a:rPr lang="en-US" sz="28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我们被造的时候，神就定了我们的身份：</a:t>
            </a:r>
            <a:endParaRPr lang="en-US" sz="2850" dirty="0"/>
          </a:p>
        </p:txBody>
      </p:sp>
      <p:sp>
        <p:nvSpPr>
          <p:cNvPr id="4" name="Text 2"/>
          <p:cNvSpPr/>
          <p:nvPr/>
        </p:nvSpPr>
        <p:spPr>
          <a:xfrm>
            <a:off x="2142268" y="3003203"/>
            <a:ext cx="7907465" cy="180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1915"/>
              </a:lnSpc>
              <a:buNone/>
            </a:pPr>
            <a:r>
              <a:rPr lang="en-US" sz="4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我们不是做了多少事的人—— 我们是祂的孩子，在基督里。</a:t>
            </a:r>
            <a:endParaRPr lang="en-US" sz="4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4146370" y="1641202"/>
            <a:ext cx="3899185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开场回顾 · 第一讲 爱神 · 根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523173" y="2284140"/>
            <a:ext cx="7145655" cy="9533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6312"/>
              </a:lnSpc>
              <a:buNone/>
            </a:pPr>
            <a:r>
              <a:rPr lang="en-US" sz="4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先被爱，一切由此涌流。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5829300" y="3523283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630040" y="3856658"/>
            <a:ext cx="8931845" cy="13982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216"/>
              </a:lnSpc>
              <a:buNone/>
            </a:pPr>
            <a:r>
              <a:rPr lang="en-US" sz="3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根在土里，看不见，却是一切生命的来源。 那就是爱——神先爱了我们，以致于我们能爱神。</a:t>
            </a:r>
            <a:endParaRPr lang="en-US" sz="31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2067446"/>
            <a:ext cx="1131570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同声诵读 · 加拉太书 2:20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2653233"/>
            <a:ext cx="10595610" cy="29550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600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我已经与基督同钉十字架，现在活着的不再是我，乃是基督在我里面活着；并且我如今在肉身活着，是因信神的儿子而活，祂是爱我，为我舍己。</a:t>
            </a:r>
            <a:endParaRPr lang="en-US" sz="3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8350" y="1552575"/>
            <a:ext cx="495300" cy="495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77378" y="2390775"/>
            <a:ext cx="8437245" cy="2171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3077"/>
              </a:lnSpc>
              <a:buNone/>
            </a:pPr>
            <a:r>
              <a:rPr lang="en-US" sz="6000" b="1" kern="0" spc="4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不再是我，乃是基督。 阿们。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3246120" y="4867275"/>
            <a:ext cx="569976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这就是「以基督为中心」的全部意义。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82465" y="1697831"/>
            <a:ext cx="322707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今天第二讲，我们往上看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2534698" y="2321719"/>
            <a:ext cx="7122605" cy="1924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2000"/>
              </a:lnSpc>
              <a:buNone/>
            </a:pPr>
            <a:r>
              <a:rPr lang="en-US" sz="495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如果根是「爱神」， 树干就是「在基督里」。</a:t>
            </a:r>
            <a:endParaRPr lang="en-US" sz="4950" dirty="0"/>
          </a:p>
        </p:txBody>
      </p:sp>
      <p:sp>
        <p:nvSpPr>
          <p:cNvPr id="4" name="Text 2"/>
          <p:cNvSpPr/>
          <p:nvPr/>
        </p:nvSpPr>
        <p:spPr>
          <a:xfrm>
            <a:off x="2171700" y="4512469"/>
            <a:ext cx="784860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30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养分必须经过树干，才能到达树的每一部分。</a:t>
            </a:r>
            <a:endParaRPr lang="en-US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723900"/>
            <a:ext cx="11315700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读经 · 加拉太书 2:20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952500" y="1357313"/>
            <a:ext cx="10595610" cy="38446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385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我已经与基督同钉十字架，现在活着的不再是我，乃是基督在我里面活着；并且我如今在肉身活着，是因信上帝的儿子而活；他是爱我，为我舍己。</a:t>
            </a:r>
            <a:endParaRPr lang="en-US" sz="4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6043613"/>
            <a:ext cx="228600" cy="228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95400" y="5991225"/>
            <a:ext cx="262706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第二讲 · 以基督为中心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791200" y="1689274"/>
            <a:ext cx="60960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宣告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114550" y="2294111"/>
            <a:ext cx="7962900" cy="99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2927"/>
              </a:lnSpc>
              <a:buNone/>
            </a:pPr>
            <a:r>
              <a:rPr lang="en-US" sz="54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不再是我，乃是基督。</a:t>
            </a:r>
            <a:endParaRPr lang="en-US" sz="5400" dirty="0"/>
          </a:p>
        </p:txBody>
      </p:sp>
      <p:sp>
        <p:nvSpPr>
          <p:cNvPr id="5" name="Shape 3"/>
          <p:cNvSpPr/>
          <p:nvPr/>
        </p:nvSpPr>
        <p:spPr>
          <a:xfrm>
            <a:off x="5829300" y="3539951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2956560" y="3559001"/>
            <a:ext cx="6522720" cy="1647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53846"/>
              </a:lnSpc>
              <a:buNone/>
            </a:pPr>
            <a:r>
              <a:rPr lang="en-US" sz="3600" dirty="0" err="1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我的身份不是我的表现</a:t>
            </a:r>
            <a:r>
              <a:rPr lang="en-US" sz="30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—— </a:t>
            </a:r>
          </a:p>
          <a:p>
            <a:pPr marL="0" indent="0" algn="ctr">
              <a:lnSpc>
                <a:spcPct val="153846"/>
              </a:lnSpc>
              <a:buNone/>
            </a:pPr>
            <a:r>
              <a:rPr lang="en-US" sz="2800" dirty="0" err="1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会众</a:t>
            </a:r>
            <a:r>
              <a:rPr lang="en-US" sz="3600" dirty="0" err="1">
                <a:solidFill>
                  <a:srgbClr val="FFF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我的身份在基督里</a:t>
            </a:r>
            <a:r>
              <a:rPr lang="en-US" sz="30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1040160"/>
            <a:ext cx="1152525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 · 引言：两个问题，一个答案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857250" y="1606897"/>
            <a:ext cx="115252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想象两个场景</a:t>
            </a:r>
            <a:endParaRPr lang="en-US" sz="3750" dirty="0"/>
          </a:p>
        </p:txBody>
      </p:sp>
      <p:sp>
        <p:nvSpPr>
          <p:cNvPr id="4" name="Shape 2"/>
          <p:cNvSpPr/>
          <p:nvPr/>
        </p:nvSpPr>
        <p:spPr>
          <a:xfrm>
            <a:off x="857250" y="2521297"/>
            <a:ext cx="5143500" cy="3296543"/>
          </a:xfrm>
          <a:prstGeom prst="roundRect">
            <a:avLst>
              <a:gd name="adj" fmla="val 346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1190625" y="2816572"/>
            <a:ext cx="492442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场景一 · 有人跳下海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190625" y="3426172"/>
            <a:ext cx="4611052" cy="21344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9487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你快要淹死，一个人跳下去把你拉上岸。等你喘过气，他说：「现在跟我走，我是你老板了。」 </a:t>
            </a: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他先是你的救命恩人。</a:t>
            </a:r>
            <a:endParaRPr lang="en-US" sz="2550" dirty="0"/>
          </a:p>
        </p:txBody>
      </p:sp>
      <p:sp>
        <p:nvSpPr>
          <p:cNvPr id="7" name="Shape 5"/>
          <p:cNvSpPr/>
          <p:nvPr/>
        </p:nvSpPr>
        <p:spPr>
          <a:xfrm>
            <a:off x="6191250" y="2521297"/>
            <a:ext cx="5143500" cy="3296543"/>
          </a:xfrm>
          <a:prstGeom prst="roundRect">
            <a:avLst>
              <a:gd name="adj" fmla="val 3467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6524625" y="2816572"/>
            <a:ext cx="4924425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场景二 · 一场面试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524625" y="3426172"/>
            <a:ext cx="4611052" cy="1640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9487"/>
              </a:lnSpc>
              <a:buNone/>
            </a:pPr>
            <a:r>
              <a:rPr lang="en-US" sz="25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老板说：「你先跟我走，替我做事，做得好我就救你。」 </a:t>
            </a:r>
            <a:r>
              <a:rPr lang="en-US" sz="255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这个人不是救命恩人——是雇主。</a:t>
            </a:r>
            <a:endParaRPr lang="en-US" sz="2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2426780" y="2013570"/>
            <a:ext cx="7338441" cy="1981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1613"/>
              </a:lnSpc>
              <a:buNone/>
            </a:pPr>
            <a:r>
              <a:rPr lang="en-US" sz="5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你对耶稣， 是场景一，还是场景二？</a:t>
            </a:r>
            <a:endParaRPr lang="en-US" sz="5100" dirty="0"/>
          </a:p>
        </p:txBody>
      </p:sp>
      <p:sp>
        <p:nvSpPr>
          <p:cNvPr id="4" name="Text 2"/>
          <p:cNvSpPr/>
          <p:nvPr/>
        </p:nvSpPr>
        <p:spPr>
          <a:xfrm>
            <a:off x="3270504" y="4261470"/>
            <a:ext cx="5650992" cy="6209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9268"/>
              </a:lnSpc>
              <a:buNone/>
            </a:pPr>
            <a:r>
              <a:rPr lang="en-US" sz="27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请带着这个问题，听完今天的信息。</a:t>
            </a:r>
            <a:endParaRPr lang="en-US" sz="2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1682619" y="2064097"/>
            <a:ext cx="8826762" cy="6533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8506"/>
              </a:lnSpc>
              <a:buNone/>
            </a:pPr>
            <a:r>
              <a:rPr lang="en-US" sz="28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你信主多久了？我问的不是你受洗多久——我问的是：</a:t>
            </a:r>
            <a:endParaRPr lang="en-US" sz="2850" dirty="0"/>
          </a:p>
        </p:txBody>
      </p:sp>
      <p:sp>
        <p:nvSpPr>
          <p:cNvPr id="4" name="Text 2"/>
          <p:cNvSpPr/>
          <p:nvPr/>
        </p:nvSpPr>
        <p:spPr>
          <a:xfrm>
            <a:off x="2956560" y="2965103"/>
            <a:ext cx="6278880" cy="1866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2414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你还在靠你的表现 来确认「我是谁」吗？</a:t>
            </a:r>
            <a:endParaRPr lang="en-US" sz="4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866</Words>
  <Application>Microsoft Office PowerPoint</Application>
  <PresentationFormat>Widescreen</PresentationFormat>
  <Paragraphs>210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 Fang</cp:lastModifiedBy>
  <cp:revision>2</cp:revision>
  <dcterms:created xsi:type="dcterms:W3CDTF">2026-08-07T23:18:10Z</dcterms:created>
  <dcterms:modified xsi:type="dcterms:W3CDTF">2026-08-10T00:44:27Z</dcterms:modified>
</cp:coreProperties>
</file>