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3" r:id="rId17"/>
    <p:sldId id="272" r:id="rId18"/>
    <p:sldId id="300" r:id="rId19"/>
    <p:sldId id="275" r:id="rId20"/>
    <p:sldId id="276" r:id="rId21"/>
    <p:sldId id="277" r:id="rId22"/>
    <p:sldId id="299" r:id="rId23"/>
    <p:sldId id="279" r:id="rId24"/>
    <p:sldId id="282" r:id="rId25"/>
    <p:sldId id="283" r:id="rId26"/>
    <p:sldId id="284" r:id="rId27"/>
    <p:sldId id="286" r:id="rId28"/>
    <p:sldId id="287" r:id="rId29"/>
    <p:sldId id="288" r:id="rId30"/>
    <p:sldId id="289" r:id="rId31"/>
    <p:sldId id="290" r:id="rId32"/>
    <p:sldId id="292" r:id="rId33"/>
    <p:sldId id="293" r:id="rId34"/>
    <p:sldId id="294" r:id="rId35"/>
    <p:sldId id="296" r:id="rId36"/>
    <p:sldId id="297" r:id="rId3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81"/>
  </p:normalViewPr>
  <p:slideViewPr>
    <p:cSldViewPr snapToGrid="0" snapToObjects="1">
      <p:cViewPr varScale="1">
        <p:scale>
          <a:sx n="148" d="100"/>
          <a:sy n="148" d="100"/>
        </p:scale>
        <p:origin x="40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5/31/26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5/31/26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5/31/26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5/31/26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914400"/>
            <a:ext cx="8229600" cy="365760"/>
          </a:xfrm>
          <a:prstGeom prst="rect">
            <a:avLst/>
          </a:prstGeom>
          <a:noFill/>
        </p:spPr>
        <p:txBody>
          <a:bodyPr wrap="square" lIns="0" tIns="0" rIns="0" bIns="0" anchor="t">
            <a:spAutoFit/>
          </a:bodyPr>
          <a:lstStyle/>
          <a:p>
            <a:pPr algn="ctr"/>
            <a:r>
              <a:rPr sz="1400" b="1" i="0">
                <a:solidFill>
                  <a:srgbClr val="CE9540"/>
                </a:solidFill>
                <a:latin typeface="Calibri"/>
              </a:rPr>
              <a:t>L U K E   5 : 1 7 – 2 6</a:t>
            </a:r>
          </a:p>
        </p:txBody>
      </p:sp>
      <p:cxnSp>
        <p:nvCxnSpPr>
          <p:cNvPr id="3" name="Connector 2"/>
          <p:cNvCxnSpPr/>
          <p:nvPr/>
        </p:nvCxnSpPr>
        <p:spPr>
          <a:xfrm>
            <a:off x="4023360" y="1417320"/>
            <a:ext cx="109728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737360"/>
            <a:ext cx="8229600" cy="1828800"/>
          </a:xfrm>
          <a:prstGeom prst="rect">
            <a:avLst/>
          </a:prstGeom>
          <a:noFill/>
        </p:spPr>
        <p:txBody>
          <a:bodyPr wrap="square" lIns="0" tIns="0" rIns="0" bIns="0" anchor="ctr">
            <a:spAutoFit/>
          </a:bodyPr>
          <a:lstStyle/>
          <a:p>
            <a:pPr algn="ctr"/>
            <a:r>
              <a:rPr sz="4600" b="1" i="0">
                <a:solidFill>
                  <a:srgbClr val="E5DCC2"/>
                </a:solidFill>
                <a:latin typeface="Georgia"/>
              </a:rPr>
              <a:t>The Power to Heal and Forgive</a:t>
            </a:r>
          </a:p>
        </p:txBody>
      </p:sp>
      <p:sp>
        <p:nvSpPr>
          <p:cNvPr id="5" name="TextBox 4"/>
          <p:cNvSpPr txBox="1"/>
          <p:nvPr/>
        </p:nvSpPr>
        <p:spPr>
          <a:xfrm>
            <a:off x="457200" y="3931920"/>
            <a:ext cx="8229600" cy="184666"/>
          </a:xfrm>
          <a:prstGeom prst="rect">
            <a:avLst/>
          </a:prstGeom>
          <a:noFill/>
        </p:spPr>
        <p:txBody>
          <a:bodyPr wrap="square" lIns="0" tIns="0" rIns="0" bIns="0" anchor="t">
            <a:spAutoFit/>
          </a:bodyPr>
          <a:lstStyle/>
          <a:p>
            <a:pPr algn="ctr"/>
            <a:r>
              <a:rPr sz="1200" b="0" i="1" dirty="0">
                <a:solidFill>
                  <a:srgbClr val="E5DCC2"/>
                </a:solidFill>
                <a:latin typeface="Calibri"/>
              </a:rPr>
              <a:t>The Gospel of Luke Sermon Series</a:t>
            </a:r>
            <a:r>
              <a:rPr lang="en-AU" sz="1200" b="0" i="1" dirty="0">
                <a:solidFill>
                  <a:srgbClr val="E5DCC2"/>
                </a:solidFill>
                <a:latin typeface="Calibri"/>
              </a:rPr>
              <a:t> #7</a:t>
            </a:r>
            <a:endParaRPr sz="1200" b="0" i="1" dirty="0">
              <a:solidFill>
                <a:srgbClr val="E5DCC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5:18–19  (ESV)</a:t>
            </a:r>
          </a:p>
        </p:txBody>
      </p:sp>
      <p:sp>
        <p:nvSpPr>
          <p:cNvPr id="3" name="TextBox 2"/>
          <p:cNvSpPr txBox="1"/>
          <p:nvPr/>
        </p:nvSpPr>
        <p:spPr>
          <a:xfrm>
            <a:off x="640080" y="1097280"/>
            <a:ext cx="7863840" cy="3383280"/>
          </a:xfrm>
          <a:prstGeom prst="rect">
            <a:avLst/>
          </a:prstGeom>
          <a:noFill/>
        </p:spPr>
        <p:txBody>
          <a:bodyPr wrap="square" lIns="0" tIns="0" rIns="0" bIns="0" anchor="t">
            <a:spAutoFit/>
          </a:bodyPr>
          <a:lstStyle/>
          <a:p>
            <a:pPr algn="l">
              <a:lnSpc>
                <a:spcPct val="120000"/>
              </a:lnSpc>
            </a:pPr>
            <a:r>
              <a:rPr sz="1800" b="1" i="0">
                <a:solidFill>
                  <a:srgbClr val="CE9540"/>
                </a:solidFill>
                <a:latin typeface="Georgia"/>
              </a:rPr>
              <a:t>18 </a:t>
            </a:r>
            <a:r>
              <a:rPr sz="1800" b="0" i="0">
                <a:solidFill>
                  <a:srgbClr val="2A323E"/>
                </a:solidFill>
                <a:latin typeface="Georgia"/>
              </a:rPr>
              <a:t>And behold, some men were bringing on a bed a man who was paralyzed, and they were seeking to bring him in and lay him before Jesus, </a:t>
            </a:r>
            <a:r>
              <a:rPr sz="1800" b="1" i="0">
                <a:solidFill>
                  <a:srgbClr val="CE9540"/>
                </a:solidFill>
                <a:latin typeface="Georgia"/>
              </a:rPr>
              <a:t>19 </a:t>
            </a:r>
            <a:r>
              <a:rPr sz="1800" b="0" i="0">
                <a:solidFill>
                  <a:srgbClr val="2A323E"/>
                </a:solidFill>
                <a:latin typeface="Georgia"/>
              </a:rPr>
              <a:t>but finding no way to bring him in, because of the crowd, they went up on the roof and let him down with his bed through the tiles into the midst before Jesus.</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5:20a  (ESV)</a:t>
            </a:r>
          </a:p>
        </p:txBody>
      </p:sp>
      <p:sp>
        <p:nvSpPr>
          <p:cNvPr id="3" name="TextBox 2"/>
          <p:cNvSpPr txBox="1"/>
          <p:nvPr/>
        </p:nvSpPr>
        <p:spPr>
          <a:xfrm>
            <a:off x="640080" y="1097280"/>
            <a:ext cx="7863840" cy="3383280"/>
          </a:xfrm>
          <a:prstGeom prst="rect">
            <a:avLst/>
          </a:prstGeom>
          <a:noFill/>
        </p:spPr>
        <p:txBody>
          <a:bodyPr wrap="square" lIns="0" tIns="0" rIns="0" bIns="0" anchor="t">
            <a:spAutoFit/>
          </a:bodyPr>
          <a:lstStyle/>
          <a:p>
            <a:pPr algn="l">
              <a:lnSpc>
                <a:spcPct val="120000"/>
              </a:lnSpc>
            </a:pPr>
            <a:r>
              <a:rPr sz="2400" b="1" i="0">
                <a:solidFill>
                  <a:srgbClr val="CE9540"/>
                </a:solidFill>
                <a:latin typeface="Georgia"/>
              </a:rPr>
              <a:t>20 </a:t>
            </a:r>
            <a:r>
              <a:rPr sz="2600" b="0" i="0">
                <a:solidFill>
                  <a:srgbClr val="2A323E"/>
                </a:solidFill>
                <a:latin typeface="Georgia"/>
              </a:rPr>
              <a:t>And when he saw </a:t>
            </a:r>
            <a:r>
              <a:rPr sz="3000" b="1" i="0">
                <a:solidFill>
                  <a:srgbClr val="2F3F52"/>
                </a:solidFill>
                <a:latin typeface="Georgia"/>
              </a:rPr>
              <a:t>their faith…</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8229600" cy="274320"/>
          </a:xfrm>
          <a:prstGeom prst="rect">
            <a:avLst/>
          </a:prstGeom>
          <a:noFill/>
        </p:spPr>
        <p:txBody>
          <a:bodyPr wrap="square" lIns="0" tIns="0" rIns="0" bIns="0" anchor="t">
            <a:spAutoFit/>
          </a:bodyPr>
          <a:lstStyle/>
          <a:p>
            <a:pPr algn="ctr"/>
            <a:r>
              <a:rPr sz="1200" b="1" i="0">
                <a:solidFill>
                  <a:srgbClr val="CE9540"/>
                </a:solidFill>
                <a:latin typeface="Calibri"/>
              </a:rPr>
              <a:t>WHAT IS FAITH?</a:t>
            </a:r>
          </a:p>
        </p:txBody>
      </p:sp>
      <p:cxnSp>
        <p:nvCxnSpPr>
          <p:cNvPr id="3" name="Connector 2"/>
          <p:cNvCxnSpPr/>
          <p:nvPr/>
        </p:nvCxnSpPr>
        <p:spPr>
          <a:xfrm>
            <a:off x="4114800" y="804672"/>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783080"/>
            <a:ext cx="8229600" cy="640080"/>
          </a:xfrm>
          <a:prstGeom prst="rect">
            <a:avLst/>
          </a:prstGeom>
          <a:noFill/>
        </p:spPr>
        <p:txBody>
          <a:bodyPr wrap="square" lIns="0" tIns="0" rIns="0" bIns="0" anchor="t">
            <a:spAutoFit/>
          </a:bodyPr>
          <a:lstStyle/>
          <a:p>
            <a:pPr algn="ctr"/>
            <a:r>
              <a:rPr sz="3400" b="1" i="1">
                <a:solidFill>
                  <a:srgbClr val="2F3F52"/>
                </a:solidFill>
                <a:latin typeface="Georgia"/>
              </a:rPr>
              <a:t>Doing whatever it takes</a:t>
            </a:r>
          </a:p>
        </p:txBody>
      </p:sp>
      <p:sp>
        <p:nvSpPr>
          <p:cNvPr id="5" name="TextBox 4"/>
          <p:cNvSpPr txBox="1"/>
          <p:nvPr/>
        </p:nvSpPr>
        <p:spPr>
          <a:xfrm>
            <a:off x="457200" y="2377440"/>
            <a:ext cx="8229600" cy="640080"/>
          </a:xfrm>
          <a:prstGeom prst="rect">
            <a:avLst/>
          </a:prstGeom>
          <a:noFill/>
        </p:spPr>
        <p:txBody>
          <a:bodyPr wrap="square" lIns="0" tIns="0" rIns="0" bIns="0" anchor="t">
            <a:spAutoFit/>
          </a:bodyPr>
          <a:lstStyle/>
          <a:p>
            <a:pPr algn="ctr"/>
            <a:r>
              <a:rPr sz="3400" b="1" i="1" dirty="0">
                <a:solidFill>
                  <a:srgbClr val="CE9540"/>
                </a:solidFill>
                <a:latin typeface="Georgia"/>
              </a:rPr>
              <a:t>to get to Jesus.</a:t>
            </a:r>
          </a:p>
        </p:txBody>
      </p:sp>
      <p:sp>
        <p:nvSpPr>
          <p:cNvPr id="10" name="TextBox 9"/>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11" name="TextBox 10"/>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5486400" y="365760"/>
            <a:ext cx="3291840" cy="365760"/>
          </a:xfrm>
          <a:prstGeom prst="rect">
            <a:avLst/>
          </a:prstGeom>
          <a:noFill/>
        </p:spPr>
        <p:txBody>
          <a:bodyPr wrap="square" lIns="0" tIns="0" rIns="0" bIns="0" anchor="t">
            <a:spAutoFit/>
          </a:bodyPr>
          <a:lstStyle/>
          <a:p>
            <a:pPr algn="r"/>
            <a:r>
              <a:rPr sz="1400" b="1" i="0">
                <a:solidFill>
                  <a:srgbClr val="CE9540"/>
                </a:solidFill>
                <a:latin typeface="Calibri"/>
              </a:rPr>
              <a:t>AND  YOU?</a:t>
            </a:r>
          </a:p>
        </p:txBody>
      </p:sp>
      <p:sp>
        <p:nvSpPr>
          <p:cNvPr id="3" name="TextBox 2"/>
          <p:cNvSpPr txBox="1"/>
          <p:nvPr/>
        </p:nvSpPr>
        <p:spPr>
          <a:xfrm>
            <a:off x="457200" y="1463040"/>
            <a:ext cx="8229600" cy="1828800"/>
          </a:xfrm>
          <a:prstGeom prst="rect">
            <a:avLst/>
          </a:prstGeom>
          <a:noFill/>
        </p:spPr>
        <p:txBody>
          <a:bodyPr wrap="square" lIns="0" tIns="0" rIns="0" bIns="0" anchor="ctr">
            <a:spAutoFit/>
          </a:bodyPr>
          <a:lstStyle/>
          <a:p>
            <a:pPr algn="ctr"/>
            <a:r>
              <a:rPr sz="4400" b="1" i="1">
                <a:solidFill>
                  <a:srgbClr val="2F3F52"/>
                </a:solidFill>
                <a:latin typeface="Georgia"/>
              </a:rPr>
              <a:t>Who carried you to Jesus?</a:t>
            </a:r>
          </a:p>
        </p:txBody>
      </p:sp>
      <p:sp>
        <p:nvSpPr>
          <p:cNvPr id="4" name="TextBox 3"/>
          <p:cNvSpPr txBox="1"/>
          <p:nvPr/>
        </p:nvSpPr>
        <p:spPr>
          <a:xfrm>
            <a:off x="457200" y="3566160"/>
            <a:ext cx="8229600" cy="457200"/>
          </a:xfrm>
          <a:prstGeom prst="rect">
            <a:avLst/>
          </a:prstGeom>
          <a:noFill/>
        </p:spPr>
        <p:txBody>
          <a:bodyPr wrap="square" lIns="0" tIns="0" rIns="0" bIns="0" anchor="t">
            <a:spAutoFit/>
          </a:bodyPr>
          <a:lstStyle/>
          <a:p>
            <a:pPr algn="ctr"/>
            <a:r>
              <a:rPr sz="2000" b="1" i="1">
                <a:solidFill>
                  <a:srgbClr val="CE9540"/>
                </a:solidFill>
                <a:latin typeface="Georgia"/>
              </a:rPr>
              <a:t>Don't forget them.</a:t>
            </a:r>
          </a:p>
        </p:txBody>
      </p:sp>
      <p:sp>
        <p:nvSpPr>
          <p:cNvPr id="5" name="TextBox 4"/>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6" name="TextBox 5"/>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5486400" y="365760"/>
            <a:ext cx="3291840" cy="365760"/>
          </a:xfrm>
          <a:prstGeom prst="rect">
            <a:avLst/>
          </a:prstGeom>
          <a:noFill/>
        </p:spPr>
        <p:txBody>
          <a:bodyPr wrap="square" lIns="0" tIns="0" rIns="0" bIns="0" anchor="t">
            <a:spAutoFit/>
          </a:bodyPr>
          <a:lstStyle/>
          <a:p>
            <a:pPr algn="r"/>
            <a:r>
              <a:rPr sz="1400" b="1" i="0">
                <a:solidFill>
                  <a:srgbClr val="CE9540"/>
                </a:solidFill>
                <a:latin typeface="Calibri"/>
              </a:rPr>
              <a:t>AND  YOU?</a:t>
            </a:r>
          </a:p>
        </p:txBody>
      </p:sp>
      <p:sp>
        <p:nvSpPr>
          <p:cNvPr id="3" name="TextBox 2"/>
          <p:cNvSpPr txBox="1"/>
          <p:nvPr/>
        </p:nvSpPr>
        <p:spPr>
          <a:xfrm>
            <a:off x="457200" y="1463040"/>
            <a:ext cx="8229600" cy="1828800"/>
          </a:xfrm>
          <a:prstGeom prst="rect">
            <a:avLst/>
          </a:prstGeom>
          <a:noFill/>
        </p:spPr>
        <p:txBody>
          <a:bodyPr wrap="square" lIns="0" tIns="0" rIns="0" bIns="0" anchor="ctr">
            <a:spAutoFit/>
          </a:bodyPr>
          <a:lstStyle/>
          <a:p>
            <a:pPr algn="ctr"/>
            <a:r>
              <a:rPr sz="4400" b="1" i="1">
                <a:solidFill>
                  <a:srgbClr val="2F3F52"/>
                </a:solidFill>
                <a:latin typeface="Georgia"/>
              </a:rPr>
              <a:t>Who are you carrying to Jesus?</a:t>
            </a:r>
          </a:p>
        </p:txBody>
      </p:sp>
      <p:sp>
        <p:nvSpPr>
          <p:cNvPr id="4" name="TextBox 3"/>
          <p:cNvSpPr txBox="1"/>
          <p:nvPr/>
        </p:nvSpPr>
        <p:spPr>
          <a:xfrm>
            <a:off x="457200" y="3566160"/>
            <a:ext cx="8229600" cy="457200"/>
          </a:xfrm>
          <a:prstGeom prst="rect">
            <a:avLst/>
          </a:prstGeom>
          <a:noFill/>
        </p:spPr>
        <p:txBody>
          <a:bodyPr wrap="square" lIns="0" tIns="0" rIns="0" bIns="0" anchor="t">
            <a:spAutoFit/>
          </a:bodyPr>
          <a:lstStyle/>
          <a:p>
            <a:pPr algn="ctr"/>
            <a:r>
              <a:rPr sz="2000" b="1" i="1">
                <a:solidFill>
                  <a:srgbClr val="CE9540"/>
                </a:solidFill>
                <a:latin typeface="Georgia"/>
              </a:rPr>
              <a:t>Don't give up on them.</a:t>
            </a:r>
          </a:p>
        </p:txBody>
      </p:sp>
      <p:sp>
        <p:nvSpPr>
          <p:cNvPr id="5" name="TextBox 4"/>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6" name="TextBox 5"/>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8229600" cy="274320"/>
          </a:xfrm>
          <a:prstGeom prst="rect">
            <a:avLst/>
          </a:prstGeom>
          <a:noFill/>
        </p:spPr>
        <p:txBody>
          <a:bodyPr wrap="square" lIns="0" tIns="0" rIns="0" bIns="0" anchor="t">
            <a:spAutoFit/>
          </a:bodyPr>
          <a:lstStyle/>
          <a:p>
            <a:pPr algn="ctr"/>
            <a:r>
              <a:rPr sz="1200" b="1" i="0">
                <a:solidFill>
                  <a:srgbClr val="CE9540"/>
                </a:solidFill>
                <a:latin typeface="Calibri"/>
              </a:rPr>
              <a:t>—  BEFORE JESUS SPEAKS  —</a:t>
            </a:r>
          </a:p>
        </p:txBody>
      </p:sp>
      <p:cxnSp>
        <p:nvCxnSpPr>
          <p:cNvPr id="3" name="Connector 2"/>
          <p:cNvCxnSpPr/>
          <p:nvPr/>
        </p:nvCxnSpPr>
        <p:spPr>
          <a:xfrm>
            <a:off x="4114800" y="804672"/>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554480"/>
            <a:ext cx="8229600" cy="731520"/>
          </a:xfrm>
          <a:prstGeom prst="rect">
            <a:avLst/>
          </a:prstGeom>
          <a:noFill/>
        </p:spPr>
        <p:txBody>
          <a:bodyPr wrap="square" lIns="0" tIns="0" rIns="0" bIns="0" anchor="t">
            <a:spAutoFit/>
          </a:bodyPr>
          <a:lstStyle/>
          <a:p>
            <a:pPr algn="ctr"/>
            <a:r>
              <a:rPr sz="3800" b="1" i="1">
                <a:solidFill>
                  <a:srgbClr val="2F3F52"/>
                </a:solidFill>
                <a:latin typeface="Georgia"/>
              </a:rPr>
              <a:t>What do you think Jesus</a:t>
            </a:r>
          </a:p>
        </p:txBody>
      </p:sp>
      <p:sp>
        <p:nvSpPr>
          <p:cNvPr id="5" name="TextBox 4"/>
          <p:cNvSpPr txBox="1"/>
          <p:nvPr/>
        </p:nvSpPr>
        <p:spPr>
          <a:xfrm>
            <a:off x="457200" y="2286000"/>
            <a:ext cx="8229600" cy="731520"/>
          </a:xfrm>
          <a:prstGeom prst="rect">
            <a:avLst/>
          </a:prstGeom>
          <a:noFill/>
        </p:spPr>
        <p:txBody>
          <a:bodyPr wrap="square" lIns="0" tIns="0" rIns="0" bIns="0" anchor="t">
            <a:spAutoFit/>
          </a:bodyPr>
          <a:lstStyle/>
          <a:p>
            <a:pPr algn="ctr"/>
            <a:r>
              <a:rPr sz="3800" b="1" i="1">
                <a:solidFill>
                  <a:srgbClr val="2F3F52"/>
                </a:solidFill>
                <a:latin typeface="Georgia"/>
              </a:rPr>
              <a:t>should do now</a:t>
            </a:r>
          </a:p>
        </p:txBody>
      </p:sp>
      <p:sp>
        <p:nvSpPr>
          <p:cNvPr id="6" name="TextBox 5"/>
          <p:cNvSpPr txBox="1"/>
          <p:nvPr/>
        </p:nvSpPr>
        <p:spPr>
          <a:xfrm>
            <a:off x="457200" y="3017520"/>
            <a:ext cx="8229600" cy="822960"/>
          </a:xfrm>
          <a:prstGeom prst="rect">
            <a:avLst/>
          </a:prstGeom>
          <a:noFill/>
        </p:spPr>
        <p:txBody>
          <a:bodyPr wrap="square" lIns="0" tIns="0" rIns="0" bIns="0" anchor="t">
            <a:spAutoFit/>
          </a:bodyPr>
          <a:lstStyle/>
          <a:p>
            <a:pPr algn="ctr"/>
            <a:r>
              <a:rPr sz="4200" b="1" i="1">
                <a:solidFill>
                  <a:srgbClr val="CE9540"/>
                </a:solidFill>
                <a:latin typeface="Georgia"/>
              </a:rPr>
              <a:t>for the paralysed man?</a:t>
            </a:r>
          </a:p>
        </p:txBody>
      </p:sp>
      <p:sp>
        <p:nvSpPr>
          <p:cNvPr id="7" name="TextBox 6"/>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8" name="TextBox 7"/>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Point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548640"/>
            <a:ext cx="8229600" cy="365760"/>
          </a:xfrm>
          <a:prstGeom prst="rect">
            <a:avLst/>
          </a:prstGeom>
          <a:noFill/>
        </p:spPr>
        <p:txBody>
          <a:bodyPr wrap="square" lIns="0" tIns="0" rIns="0" bIns="0" anchor="t">
            <a:spAutoFit/>
          </a:bodyPr>
          <a:lstStyle/>
          <a:p>
            <a:pPr algn="ctr"/>
            <a:r>
              <a:rPr sz="1200" b="1" i="0">
                <a:solidFill>
                  <a:srgbClr val="CE9540"/>
                </a:solidFill>
                <a:latin typeface="Calibri"/>
              </a:rPr>
              <a:t>—  v. 20  —</a:t>
            </a:r>
          </a:p>
        </p:txBody>
      </p:sp>
      <p:cxnSp>
        <p:nvCxnSpPr>
          <p:cNvPr id="3" name="Connector 2"/>
          <p:cNvCxnSpPr/>
          <p:nvPr/>
        </p:nvCxnSpPr>
        <p:spPr>
          <a:xfrm>
            <a:off x="4206240" y="960120"/>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74320" y="2020371"/>
            <a:ext cx="8595360" cy="1354217"/>
          </a:xfrm>
          <a:prstGeom prst="rect">
            <a:avLst/>
          </a:prstGeom>
          <a:noFill/>
        </p:spPr>
        <p:txBody>
          <a:bodyPr wrap="square" lIns="0" tIns="0" rIns="0" bIns="0" anchor="ctr">
            <a:spAutoFit/>
          </a:bodyPr>
          <a:lstStyle/>
          <a:p>
            <a:pPr algn="ctr"/>
            <a:r>
              <a:rPr sz="4400" b="1" i="1" dirty="0">
                <a:solidFill>
                  <a:srgbClr val="E5DCC2"/>
                </a:solidFill>
                <a:latin typeface="Georgia"/>
              </a:rPr>
              <a:t>“Man, your sins are forgiven.”</a:t>
            </a:r>
          </a:p>
        </p:txBody>
      </p:sp>
      <p:sp>
        <p:nvSpPr>
          <p:cNvPr id="5" name="TextBox 4"/>
          <p:cNvSpPr txBox="1"/>
          <p:nvPr/>
        </p:nvSpPr>
        <p:spPr>
          <a:xfrm>
            <a:off x="457200" y="4663440"/>
            <a:ext cx="8229600" cy="274320"/>
          </a:xfrm>
          <a:prstGeom prst="rect">
            <a:avLst/>
          </a:prstGeom>
          <a:noFill/>
        </p:spPr>
        <p:txBody>
          <a:bodyPr wrap="square" lIns="0" tIns="0" rIns="0" bIns="0" anchor="t">
            <a:spAutoFit/>
          </a:bodyPr>
          <a:lstStyle/>
          <a:p>
            <a:pPr algn="ctr"/>
            <a:r>
              <a:rPr sz="1100" b="1" i="0">
                <a:solidFill>
                  <a:srgbClr val="CE9540"/>
                </a:solidFill>
                <a:latin typeface="Calibri"/>
              </a:rPr>
              <a:t>POINT 2 — JESUS SPEAKS WHAT THEY DIDN'T ASK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731520"/>
            <a:ext cx="8229600" cy="365760"/>
          </a:xfrm>
          <a:prstGeom prst="rect">
            <a:avLst/>
          </a:prstGeom>
          <a:noFill/>
        </p:spPr>
        <p:txBody>
          <a:bodyPr wrap="square" lIns="0" tIns="0" rIns="0" bIns="0" anchor="t">
            <a:spAutoFit/>
          </a:bodyPr>
          <a:lstStyle/>
          <a:p>
            <a:pPr algn="ctr"/>
            <a:r>
              <a:rPr sz="1400" b="1" i="0">
                <a:solidFill>
                  <a:srgbClr val="CE9540"/>
                </a:solidFill>
                <a:latin typeface="Calibri"/>
              </a:rPr>
              <a:t>POINT TWO  ·  vv. 20–24</a:t>
            </a:r>
          </a:p>
        </p:txBody>
      </p:sp>
      <p:cxnSp>
        <p:nvCxnSpPr>
          <p:cNvPr id="3" name="Connector 2"/>
          <p:cNvCxnSpPr/>
          <p:nvPr/>
        </p:nvCxnSpPr>
        <p:spPr>
          <a:xfrm>
            <a:off x="3886200" y="1188720"/>
            <a:ext cx="13716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737360"/>
            <a:ext cx="8229600" cy="1371600"/>
          </a:xfrm>
          <a:prstGeom prst="rect">
            <a:avLst/>
          </a:prstGeom>
          <a:noFill/>
        </p:spPr>
        <p:txBody>
          <a:bodyPr wrap="square" lIns="0" tIns="0" rIns="0" bIns="0" anchor="t">
            <a:spAutoFit/>
          </a:bodyPr>
          <a:lstStyle/>
          <a:p>
            <a:pPr algn="ctr"/>
            <a:r>
              <a:rPr sz="3200" b="1" i="0">
                <a:solidFill>
                  <a:srgbClr val="E5DCC2"/>
                </a:solidFill>
                <a:latin typeface="Georgia"/>
              </a:rPr>
              <a:t>Jesus speaks what they didn't ask.</a:t>
            </a:r>
          </a:p>
        </p:txBody>
      </p:sp>
      <p:sp>
        <p:nvSpPr>
          <p:cNvPr id="5" name="TextBox 4"/>
          <p:cNvSpPr txBox="1"/>
          <p:nvPr/>
        </p:nvSpPr>
        <p:spPr>
          <a:xfrm>
            <a:off x="457200" y="3383280"/>
            <a:ext cx="8229600" cy="457200"/>
          </a:xfrm>
          <a:prstGeom prst="rect">
            <a:avLst/>
          </a:prstGeom>
          <a:noFill/>
        </p:spPr>
        <p:txBody>
          <a:bodyPr wrap="square" lIns="0" tIns="0" rIns="0" bIns="0" anchor="t">
            <a:spAutoFit/>
          </a:bodyPr>
          <a:lstStyle/>
          <a:p>
            <a:pPr algn="ctr"/>
            <a:r>
              <a:rPr sz="1800" b="0" i="1">
                <a:solidFill>
                  <a:srgbClr val="E5DCC2"/>
                </a:solidFill>
                <a:latin typeface="Georgia"/>
              </a:rPr>
              <a:t>He answered an ask they didn't make.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27432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1200" b="1" i="0" u="none" strike="noStrike" kern="1200" cap="none" spc="0" normalizeH="0" baseline="0" noProof="0">
                <a:ln>
                  <a:noFill/>
                </a:ln>
                <a:solidFill>
                  <a:srgbClr val="CE9540"/>
                </a:solidFill>
                <a:effectLst/>
                <a:uLnTx/>
                <a:uFillTx/>
                <a:latin typeface="Calibri"/>
                <a:ea typeface="+mn-ea"/>
                <a:cs typeface="+mn-cs"/>
              </a:rPr>
              <a:t>SIN AND FORGIVENESS</a:t>
            </a:r>
          </a:p>
        </p:txBody>
      </p:sp>
      <p:cxnSp>
        <p:nvCxnSpPr>
          <p:cNvPr id="3" name="Connector 2"/>
          <p:cNvCxnSpPr/>
          <p:nvPr/>
        </p:nvCxnSpPr>
        <p:spPr>
          <a:xfrm>
            <a:off x="4114800" y="713232"/>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868680"/>
            <a:ext cx="8229600" cy="27432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1100" b="1" i="0" u="none" strike="noStrike" kern="1200" cap="none" spc="0" normalizeH="0" baseline="0" noProof="0">
                <a:ln>
                  <a:noFill/>
                </a:ln>
                <a:solidFill>
                  <a:srgbClr val="6C7787"/>
                </a:solidFill>
                <a:effectLst/>
                <a:uLnTx/>
                <a:uFillTx/>
                <a:latin typeface="Calibri"/>
                <a:ea typeface="+mn-ea"/>
                <a:cs typeface="+mn-cs"/>
              </a:rPr>
              <a:t>WHAT IS SIN?</a:t>
            </a:r>
          </a:p>
        </p:txBody>
      </p:sp>
      <p:sp>
        <p:nvSpPr>
          <p:cNvPr id="5" name="TextBox 4"/>
          <p:cNvSpPr txBox="1"/>
          <p:nvPr/>
        </p:nvSpPr>
        <p:spPr>
          <a:xfrm>
            <a:off x="457200" y="1188720"/>
            <a:ext cx="8229600" cy="338554"/>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2200" b="1" i="1" u="none" strike="noStrike" kern="1200" cap="none" spc="0" normalizeH="0" baseline="0" noProof="0" dirty="0">
                <a:ln>
                  <a:noFill/>
                </a:ln>
                <a:solidFill>
                  <a:srgbClr val="2F3F52"/>
                </a:solidFill>
                <a:effectLst/>
                <a:uLnTx/>
                <a:uFillTx/>
                <a:latin typeface="Georgia"/>
                <a:ea typeface="+mn-ea"/>
                <a:cs typeface="+mn-cs"/>
              </a:rPr>
              <a:t>The thing</a:t>
            </a:r>
          </a:p>
        </p:txBody>
      </p:sp>
      <p:sp>
        <p:nvSpPr>
          <p:cNvPr id="6" name="TextBox 5"/>
          <p:cNvSpPr txBox="1"/>
          <p:nvPr/>
        </p:nvSpPr>
        <p:spPr>
          <a:xfrm>
            <a:off x="457200" y="1645920"/>
            <a:ext cx="8229600" cy="338554"/>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2200" b="1" i="1" u="none" strike="noStrike" kern="1200" cap="none" spc="0" normalizeH="0" baseline="0" noProof="0" dirty="0">
                <a:ln>
                  <a:noFill/>
                </a:ln>
                <a:solidFill>
                  <a:srgbClr val="2F3F52"/>
                </a:solidFill>
                <a:effectLst/>
                <a:uLnTx/>
                <a:uFillTx/>
                <a:latin typeface="Georgia"/>
                <a:ea typeface="+mn-ea"/>
                <a:cs typeface="+mn-cs"/>
              </a:rPr>
              <a:t>that broke your </a:t>
            </a:r>
            <a:r>
              <a:rPr kumimoji="0" lang="en-AU" sz="2200" b="1" i="1" u="none" strike="noStrike" kern="1200" cap="none" spc="0" normalizeH="0" baseline="0" noProof="0" dirty="0">
                <a:ln>
                  <a:noFill/>
                </a:ln>
                <a:solidFill>
                  <a:srgbClr val="2F3F52"/>
                </a:solidFill>
                <a:effectLst/>
                <a:uLnTx/>
                <a:uFillTx/>
                <a:latin typeface="Georgia"/>
                <a:ea typeface="+mn-ea"/>
                <a:cs typeface="+mn-cs"/>
              </a:rPr>
              <a:t>relationship</a:t>
            </a:r>
            <a:r>
              <a:rPr kumimoji="0" sz="2200" b="1" i="1" u="none" strike="noStrike" kern="1200" cap="none" spc="0" normalizeH="0" baseline="0" noProof="0" dirty="0">
                <a:ln>
                  <a:noFill/>
                </a:ln>
                <a:solidFill>
                  <a:srgbClr val="2F3F52"/>
                </a:solidFill>
                <a:effectLst/>
                <a:uLnTx/>
                <a:uFillTx/>
                <a:latin typeface="Georgia"/>
                <a:ea typeface="+mn-ea"/>
                <a:cs typeface="+mn-cs"/>
              </a:rPr>
              <a:t> with God</a:t>
            </a:r>
          </a:p>
        </p:txBody>
      </p:sp>
      <p:cxnSp>
        <p:nvCxnSpPr>
          <p:cNvPr id="7" name="Connector 6"/>
          <p:cNvCxnSpPr/>
          <p:nvPr/>
        </p:nvCxnSpPr>
        <p:spPr>
          <a:xfrm>
            <a:off x="3200400" y="2331720"/>
            <a:ext cx="2743200" cy="0"/>
          </a:xfrm>
          <a:prstGeom prst="line">
            <a:avLst/>
          </a:prstGeom>
          <a:ln w="12700">
            <a:solidFill>
              <a:srgbClr val="CE954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2514600"/>
            <a:ext cx="8229600" cy="27432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1100" b="1" i="0" u="none" strike="noStrike" kern="1200" cap="none" spc="0" normalizeH="0" baseline="0" noProof="0">
                <a:ln>
                  <a:noFill/>
                </a:ln>
                <a:solidFill>
                  <a:srgbClr val="6C7787"/>
                </a:solidFill>
                <a:effectLst/>
                <a:uLnTx/>
                <a:uFillTx/>
                <a:latin typeface="Calibri"/>
                <a:ea typeface="+mn-ea"/>
                <a:cs typeface="+mn-cs"/>
              </a:rPr>
              <a:t>WHAT IS FORGIVENESS?</a:t>
            </a:r>
          </a:p>
        </p:txBody>
      </p:sp>
      <p:sp>
        <p:nvSpPr>
          <p:cNvPr id="9" name="TextBox 8"/>
          <p:cNvSpPr txBox="1"/>
          <p:nvPr/>
        </p:nvSpPr>
        <p:spPr>
          <a:xfrm>
            <a:off x="457200" y="2926080"/>
            <a:ext cx="8229600" cy="40011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2600" b="1" i="1" u="none" strike="noStrike" kern="1200" cap="none" spc="0" normalizeH="0" baseline="0" noProof="0" dirty="0">
                <a:ln>
                  <a:noFill/>
                </a:ln>
                <a:solidFill>
                  <a:srgbClr val="CE9540"/>
                </a:solidFill>
                <a:effectLst/>
                <a:uLnTx/>
                <a:uFillTx/>
                <a:latin typeface="Georgia"/>
                <a:ea typeface="+mn-ea"/>
                <a:cs typeface="+mn-cs"/>
              </a:rPr>
              <a:t>Your </a:t>
            </a:r>
            <a:r>
              <a:rPr kumimoji="0" lang="en-AU" sz="2600" b="1" i="1" u="none" strike="noStrike" kern="1200" cap="none" spc="0" normalizeH="0" baseline="0" noProof="0" dirty="0">
                <a:ln>
                  <a:noFill/>
                </a:ln>
                <a:solidFill>
                  <a:srgbClr val="CE9540"/>
                </a:solidFill>
                <a:effectLst/>
                <a:uLnTx/>
                <a:uFillTx/>
                <a:latin typeface="Georgia"/>
                <a:ea typeface="+mn-ea"/>
                <a:cs typeface="+mn-cs"/>
              </a:rPr>
              <a:t>relationship</a:t>
            </a:r>
            <a:r>
              <a:rPr kumimoji="0" sz="2600" b="1" i="1" u="none" strike="noStrike" kern="1200" cap="none" spc="0" normalizeH="0" baseline="0" noProof="0" dirty="0">
                <a:ln>
                  <a:noFill/>
                </a:ln>
                <a:solidFill>
                  <a:srgbClr val="CE9540"/>
                </a:solidFill>
                <a:effectLst/>
                <a:uLnTx/>
                <a:uFillTx/>
                <a:latin typeface="Georgia"/>
                <a:ea typeface="+mn-ea"/>
                <a:cs typeface="+mn-cs"/>
              </a:rPr>
              <a:t> with God — restored</a:t>
            </a:r>
          </a:p>
        </p:txBody>
      </p:sp>
      <p:sp>
        <p:nvSpPr>
          <p:cNvPr id="10" name="TextBox 9"/>
          <p:cNvSpPr txBox="1"/>
          <p:nvPr/>
        </p:nvSpPr>
        <p:spPr>
          <a:xfrm>
            <a:off x="457200" y="3520440"/>
            <a:ext cx="8229600" cy="40011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sz="2600" b="1" i="1" u="none" strike="noStrike" kern="1200" cap="none" spc="0" normalizeH="0" baseline="0" noProof="0" dirty="0">
                <a:ln>
                  <a:noFill/>
                </a:ln>
                <a:solidFill>
                  <a:srgbClr val="CE9540"/>
                </a:solidFill>
                <a:effectLst/>
                <a:uLnTx/>
                <a:uFillTx/>
                <a:latin typeface="Georgia"/>
                <a:ea typeface="+mn-ea"/>
                <a:cs typeface="+mn-cs"/>
              </a:rPr>
              <a:t>You are welcomed home</a:t>
            </a:r>
          </a:p>
        </p:txBody>
      </p:sp>
      <p:sp>
        <p:nvSpPr>
          <p:cNvPr id="11" name="TextBox 10"/>
          <p:cNvSpPr txBox="1"/>
          <p:nvPr/>
        </p:nvSpPr>
        <p:spPr>
          <a:xfrm>
            <a:off x="365760" y="4846320"/>
            <a:ext cx="5029200" cy="228600"/>
          </a:xfrm>
          <a:prstGeom prst="rect">
            <a:avLst/>
          </a:prstGeom>
          <a:noFill/>
        </p:spPr>
        <p:txBody>
          <a:bodyPr wrap="square" lIns="0" tIns="0" rIns="0" bIns="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sz="900" b="0" i="0" u="none" strike="noStrike" kern="1200" cap="none" spc="0" normalizeH="0" baseline="0" noProof="0">
                <a:ln>
                  <a:noFill/>
                </a:ln>
                <a:solidFill>
                  <a:srgbClr val="6C7787"/>
                </a:solidFill>
                <a:effectLst/>
                <a:uLnTx/>
                <a:uFillTx/>
                <a:latin typeface="Calibri"/>
                <a:ea typeface="+mn-ea"/>
                <a:cs typeface="+mn-cs"/>
              </a:rPr>
              <a:t>The Power to Heal and Forgive  ·  Luke 5:17–26</a:t>
            </a:r>
          </a:p>
        </p:txBody>
      </p:sp>
      <p:sp>
        <p:nvSpPr>
          <p:cNvPr id="12" name="TextBox 11"/>
          <p:cNvSpPr txBox="1"/>
          <p:nvPr/>
        </p:nvSpPr>
        <p:spPr>
          <a:xfrm>
            <a:off x="5486400" y="4846320"/>
            <a:ext cx="3291840" cy="228600"/>
          </a:xfrm>
          <a:prstGeom prst="rect">
            <a:avLst/>
          </a:prstGeom>
          <a:noFill/>
        </p:spPr>
        <p:txBody>
          <a:bodyPr wrap="square" lIns="0" tIns="0" rIns="0" bIns="0" anchor="t">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sz="900" b="0" i="0" u="none" strike="noStrike" kern="1200" cap="none" spc="0" normalizeH="0" baseline="0" noProof="0">
                <a:ln>
                  <a:noFill/>
                </a:ln>
                <a:solidFill>
                  <a:srgbClr val="6C7787"/>
                </a:solidFill>
                <a:effectLst/>
                <a:uLnTx/>
                <a:uFillTx/>
                <a:latin typeface="Calibri"/>
                <a:ea typeface="+mn-ea"/>
                <a:cs typeface="+mn-cs"/>
              </a:rPr>
              <a:t>Point 2 — Jesus Speaks What They Didn't Ask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5:21  (ESV)</a:t>
            </a:r>
          </a:p>
        </p:txBody>
      </p:sp>
      <p:sp>
        <p:nvSpPr>
          <p:cNvPr id="3" name="TextBox 2"/>
          <p:cNvSpPr txBox="1"/>
          <p:nvPr/>
        </p:nvSpPr>
        <p:spPr>
          <a:xfrm>
            <a:off x="640080" y="1097280"/>
            <a:ext cx="7863840" cy="1290033"/>
          </a:xfrm>
          <a:prstGeom prst="rect">
            <a:avLst/>
          </a:prstGeom>
          <a:noFill/>
        </p:spPr>
        <p:txBody>
          <a:bodyPr wrap="square" lIns="0" tIns="0" rIns="0" bIns="0" anchor="t">
            <a:spAutoFit/>
          </a:bodyPr>
          <a:lstStyle/>
          <a:p>
            <a:pPr algn="l">
              <a:lnSpc>
                <a:spcPct val="120000"/>
              </a:lnSpc>
            </a:pPr>
            <a:r>
              <a:rPr sz="2400" b="1" i="0" dirty="0">
                <a:solidFill>
                  <a:srgbClr val="CE9540"/>
                </a:solidFill>
                <a:latin typeface="Georgia"/>
              </a:rPr>
              <a:t>21 </a:t>
            </a:r>
            <a:r>
              <a:rPr sz="2400" b="0" i="0" dirty="0">
                <a:solidFill>
                  <a:srgbClr val="2A323E"/>
                </a:solidFill>
                <a:latin typeface="Georgia"/>
              </a:rPr>
              <a:t>And the scribes and the Pharisees began to question, saying, “</a:t>
            </a:r>
            <a:r>
              <a:rPr sz="2400" b="1" i="0" dirty="0">
                <a:solidFill>
                  <a:srgbClr val="2A323E"/>
                </a:solidFill>
                <a:latin typeface="Georgia"/>
              </a:rPr>
              <a:t>Who is this who speaks blasphemies</a:t>
            </a:r>
            <a:r>
              <a:rPr sz="2400" b="0" i="0" dirty="0">
                <a:solidFill>
                  <a:srgbClr val="2A323E"/>
                </a:solidFill>
                <a:latin typeface="Georgia"/>
              </a:rPr>
              <a:t>? </a:t>
            </a:r>
            <a:r>
              <a:rPr sz="2400" b="1" i="0" dirty="0">
                <a:solidFill>
                  <a:srgbClr val="2F3F52"/>
                </a:solidFill>
                <a:latin typeface="Georgia"/>
              </a:rPr>
              <a:t>Who can forgive sins but God alone?”</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2 — Jesus Speaks What They Didn't Ask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411480"/>
            <a:ext cx="8229600" cy="320040"/>
          </a:xfrm>
          <a:prstGeom prst="rect">
            <a:avLst/>
          </a:prstGeom>
          <a:noFill/>
        </p:spPr>
        <p:txBody>
          <a:bodyPr wrap="square" lIns="0" tIns="0" rIns="0" bIns="0" anchor="t">
            <a:spAutoFit/>
          </a:bodyPr>
          <a:lstStyle/>
          <a:p>
            <a:pPr algn="ctr"/>
            <a:r>
              <a:rPr sz="1200" b="1" i="0">
                <a:solidFill>
                  <a:srgbClr val="CE9540"/>
                </a:solidFill>
                <a:latin typeface="Calibri"/>
              </a:rPr>
              <a:t>BEFORE WE BEGIN</a:t>
            </a:r>
          </a:p>
        </p:txBody>
      </p:sp>
      <p:cxnSp>
        <p:nvCxnSpPr>
          <p:cNvPr id="3" name="Connector 2"/>
          <p:cNvCxnSpPr/>
          <p:nvPr/>
        </p:nvCxnSpPr>
        <p:spPr>
          <a:xfrm>
            <a:off x="4206240" y="804672"/>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143000"/>
            <a:ext cx="8229600" cy="822960"/>
          </a:xfrm>
          <a:prstGeom prst="rect">
            <a:avLst/>
          </a:prstGeom>
          <a:noFill/>
        </p:spPr>
        <p:txBody>
          <a:bodyPr wrap="square" lIns="0" tIns="0" rIns="0" bIns="0" anchor="t">
            <a:spAutoFit/>
          </a:bodyPr>
          <a:lstStyle/>
          <a:p>
            <a:pPr algn="ctr"/>
            <a:r>
              <a:rPr sz="4400" b="1" i="1">
                <a:solidFill>
                  <a:srgbClr val="2F3F52"/>
                </a:solidFill>
                <a:latin typeface="Georgia"/>
              </a:rPr>
              <a:t>Come with me</a:t>
            </a:r>
          </a:p>
        </p:txBody>
      </p:sp>
      <p:sp>
        <p:nvSpPr>
          <p:cNvPr id="5" name="TextBox 4"/>
          <p:cNvSpPr txBox="1"/>
          <p:nvPr/>
        </p:nvSpPr>
        <p:spPr>
          <a:xfrm>
            <a:off x="457200" y="2148840"/>
            <a:ext cx="8229600" cy="502920"/>
          </a:xfrm>
          <a:prstGeom prst="rect">
            <a:avLst/>
          </a:prstGeom>
          <a:noFill/>
        </p:spPr>
        <p:txBody>
          <a:bodyPr wrap="square" lIns="0" tIns="0" rIns="0" bIns="0" anchor="t">
            <a:spAutoFit/>
          </a:bodyPr>
          <a:lstStyle/>
          <a:p>
            <a:pPr algn="ctr"/>
            <a:r>
              <a:rPr sz="2400" b="0" i="1">
                <a:solidFill>
                  <a:srgbClr val="2A323E"/>
                </a:solidFill>
                <a:latin typeface="Georgia"/>
              </a:rPr>
              <a:t>down a dusty street,</a:t>
            </a:r>
          </a:p>
        </p:txBody>
      </p:sp>
      <p:sp>
        <p:nvSpPr>
          <p:cNvPr id="7" name="TextBox 6"/>
          <p:cNvSpPr txBox="1"/>
          <p:nvPr/>
        </p:nvSpPr>
        <p:spPr>
          <a:xfrm>
            <a:off x="457200" y="2697480"/>
            <a:ext cx="8229600" cy="369332"/>
          </a:xfrm>
          <a:prstGeom prst="rect">
            <a:avLst/>
          </a:prstGeom>
          <a:noFill/>
        </p:spPr>
        <p:txBody>
          <a:bodyPr wrap="square" lIns="0" tIns="0" rIns="0" bIns="0" anchor="t">
            <a:spAutoFit/>
          </a:bodyPr>
          <a:lstStyle/>
          <a:p>
            <a:pPr algn="ctr"/>
            <a:r>
              <a:rPr sz="2400" b="0" i="1" dirty="0">
                <a:solidFill>
                  <a:srgbClr val="2A323E"/>
                </a:solidFill>
                <a:latin typeface="Georgia"/>
              </a:rPr>
              <a:t>to </a:t>
            </a:r>
            <a:r>
              <a:rPr lang="en-AU" sz="2400" b="0" i="1" dirty="0">
                <a:solidFill>
                  <a:srgbClr val="2A323E"/>
                </a:solidFill>
                <a:latin typeface="Georgia"/>
              </a:rPr>
              <a:t>Simon </a:t>
            </a:r>
            <a:r>
              <a:rPr sz="2400" b="0" i="1" dirty="0">
                <a:solidFill>
                  <a:srgbClr val="2A323E"/>
                </a:solidFill>
                <a:latin typeface="Georgia"/>
              </a:rPr>
              <a:t>Peter's house in Capernaum.</a:t>
            </a:r>
          </a:p>
        </p:txBody>
      </p:sp>
      <p:sp>
        <p:nvSpPr>
          <p:cNvPr id="8" name="TextBox 7"/>
          <p:cNvSpPr txBox="1"/>
          <p:nvPr/>
        </p:nvSpPr>
        <p:spPr>
          <a:xfrm>
            <a:off x="457200" y="3429000"/>
            <a:ext cx="8229600" cy="365760"/>
          </a:xfrm>
          <a:prstGeom prst="rect">
            <a:avLst/>
          </a:prstGeom>
          <a:noFill/>
        </p:spPr>
        <p:txBody>
          <a:bodyPr wrap="square" lIns="0" tIns="0" rIns="0" bIns="0" anchor="t">
            <a:spAutoFit/>
          </a:bodyPr>
          <a:lstStyle/>
          <a:p>
            <a:pPr algn="ctr"/>
            <a:r>
              <a:rPr sz="1800" b="0" i="1">
                <a:solidFill>
                  <a:srgbClr val="2F3F52"/>
                </a:solidFill>
                <a:latin typeface="Georgia"/>
              </a:rPr>
              <a:t>There's a crowd at the door.</a:t>
            </a:r>
          </a:p>
        </p:txBody>
      </p:sp>
      <p:sp>
        <p:nvSpPr>
          <p:cNvPr id="9" name="TextBox 8"/>
          <p:cNvSpPr txBox="1"/>
          <p:nvPr/>
        </p:nvSpPr>
        <p:spPr>
          <a:xfrm>
            <a:off x="457200" y="3794760"/>
            <a:ext cx="8229600" cy="365760"/>
          </a:xfrm>
          <a:prstGeom prst="rect">
            <a:avLst/>
          </a:prstGeom>
          <a:noFill/>
        </p:spPr>
        <p:txBody>
          <a:bodyPr wrap="square" lIns="0" tIns="0" rIns="0" bIns="0" anchor="t">
            <a:spAutoFit/>
          </a:bodyPr>
          <a:lstStyle/>
          <a:p>
            <a:pPr algn="ctr"/>
            <a:r>
              <a:rPr sz="2000" b="1" i="1">
                <a:solidFill>
                  <a:srgbClr val="CE9540"/>
                </a:solidFill>
                <a:latin typeface="Georgia"/>
              </a:rPr>
              <a:t>We won't get in either.</a:t>
            </a:r>
          </a:p>
        </p:txBody>
      </p:sp>
      <p:sp>
        <p:nvSpPr>
          <p:cNvPr id="10" name="TextBox 9"/>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5:22–24  (ESV)</a:t>
            </a:r>
          </a:p>
        </p:txBody>
      </p:sp>
      <p:sp>
        <p:nvSpPr>
          <p:cNvPr id="3" name="TextBox 2"/>
          <p:cNvSpPr txBox="1"/>
          <p:nvPr/>
        </p:nvSpPr>
        <p:spPr>
          <a:xfrm>
            <a:off x="640080" y="1097280"/>
            <a:ext cx="7863840" cy="1733231"/>
          </a:xfrm>
          <a:prstGeom prst="rect">
            <a:avLst/>
          </a:prstGeom>
          <a:noFill/>
        </p:spPr>
        <p:txBody>
          <a:bodyPr wrap="square" lIns="0" tIns="0" rIns="0" bIns="0" anchor="t">
            <a:spAutoFit/>
          </a:bodyPr>
          <a:lstStyle/>
          <a:p>
            <a:pPr algn="l">
              <a:lnSpc>
                <a:spcPct val="120000"/>
              </a:lnSpc>
            </a:pPr>
            <a:r>
              <a:rPr sz="2400" b="1" i="0" dirty="0">
                <a:solidFill>
                  <a:srgbClr val="CE9540"/>
                </a:solidFill>
                <a:latin typeface="Georgia"/>
              </a:rPr>
              <a:t>22 </a:t>
            </a:r>
            <a:r>
              <a:rPr sz="2400" b="0" i="0" dirty="0">
                <a:solidFill>
                  <a:srgbClr val="2A323E"/>
                </a:solidFill>
                <a:latin typeface="Georgia"/>
              </a:rPr>
              <a:t>When Jesus perceived their thoughts, he answered them, “Why do you question in your hearts? </a:t>
            </a:r>
            <a:r>
              <a:rPr sz="2400" b="1" i="0" dirty="0">
                <a:solidFill>
                  <a:srgbClr val="CE9540"/>
                </a:solidFill>
                <a:latin typeface="Georgia"/>
              </a:rPr>
              <a:t>23 </a:t>
            </a:r>
            <a:r>
              <a:rPr sz="2400" b="0" i="0" dirty="0">
                <a:solidFill>
                  <a:srgbClr val="2A323E"/>
                </a:solidFill>
                <a:latin typeface="Georgia"/>
              </a:rPr>
              <a:t>Which is easier, to say, ‘Your sins are forgiven you,’ or to say, ‘Rise and walk’? </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2 — Jesus Speaks What They Didn't Ask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20040"/>
            <a:ext cx="8229600" cy="457200"/>
          </a:xfrm>
          <a:prstGeom prst="rect">
            <a:avLst/>
          </a:prstGeom>
          <a:noFill/>
        </p:spPr>
        <p:txBody>
          <a:bodyPr wrap="square" lIns="0" tIns="0" rIns="0" bIns="0" anchor="t">
            <a:spAutoFit/>
          </a:bodyPr>
          <a:lstStyle/>
          <a:p>
            <a:pPr algn="ctr"/>
            <a:r>
              <a:rPr sz="2400" b="1" i="0">
                <a:solidFill>
                  <a:srgbClr val="2F3F52"/>
                </a:solidFill>
                <a:latin typeface="Georgia"/>
              </a:rPr>
              <a:t>Which Is Easier?</a:t>
            </a:r>
          </a:p>
        </p:txBody>
      </p:sp>
      <p:sp>
        <p:nvSpPr>
          <p:cNvPr id="4" name="Rectangle 3"/>
          <p:cNvSpPr/>
          <p:nvPr/>
        </p:nvSpPr>
        <p:spPr>
          <a:xfrm>
            <a:off x="137160" y="1234440"/>
            <a:ext cx="4389120" cy="3108960"/>
          </a:xfrm>
          <a:prstGeom prst="rect">
            <a:avLst/>
          </a:prstGeom>
          <a:solidFill>
            <a:srgbClr val="D8CCA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4617720" y="1234440"/>
            <a:ext cx="4389120" cy="3108960"/>
          </a:xfrm>
          <a:prstGeom prst="rect">
            <a:avLst/>
          </a:prstGeom>
          <a:solidFill>
            <a:srgbClr val="2F3F5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365760" y="1417320"/>
            <a:ext cx="4114800" cy="320040"/>
          </a:xfrm>
          <a:prstGeom prst="rect">
            <a:avLst/>
          </a:prstGeom>
          <a:noFill/>
        </p:spPr>
        <p:txBody>
          <a:bodyPr wrap="square" lIns="0" tIns="0" rIns="0" bIns="0" anchor="t">
            <a:spAutoFit/>
          </a:bodyPr>
          <a:lstStyle/>
          <a:p>
            <a:pPr algn="ctr"/>
            <a:r>
              <a:rPr sz="1200" b="1" i="0">
                <a:solidFill>
                  <a:srgbClr val="CE9540"/>
                </a:solidFill>
                <a:latin typeface="Calibri"/>
              </a:rPr>
              <a:t>EASIER TO SAY</a:t>
            </a:r>
          </a:p>
        </p:txBody>
      </p:sp>
      <p:sp>
        <p:nvSpPr>
          <p:cNvPr id="7" name="TextBox 6"/>
          <p:cNvSpPr txBox="1"/>
          <p:nvPr/>
        </p:nvSpPr>
        <p:spPr>
          <a:xfrm>
            <a:off x="365760" y="1783080"/>
            <a:ext cx="4114800" cy="914400"/>
          </a:xfrm>
          <a:prstGeom prst="rect">
            <a:avLst/>
          </a:prstGeom>
          <a:noFill/>
        </p:spPr>
        <p:txBody>
          <a:bodyPr wrap="square" lIns="0" tIns="0" rIns="0" bIns="0" anchor="t">
            <a:spAutoFit/>
          </a:bodyPr>
          <a:lstStyle/>
          <a:p>
            <a:pPr algn="ctr"/>
            <a:r>
              <a:rPr sz="2200" b="1" i="0">
                <a:solidFill>
                  <a:srgbClr val="2F3F52"/>
                </a:solidFill>
                <a:latin typeface="Georgia"/>
              </a:rPr>
              <a:t>“Your sins are forgiven.”</a:t>
            </a:r>
          </a:p>
        </p:txBody>
      </p:sp>
      <p:sp>
        <p:nvSpPr>
          <p:cNvPr id="8" name="TextBox 7"/>
          <p:cNvSpPr txBox="1"/>
          <p:nvPr/>
        </p:nvSpPr>
        <p:spPr>
          <a:xfrm>
            <a:off x="365760" y="2743200"/>
            <a:ext cx="4114800" cy="246221"/>
          </a:xfrm>
          <a:prstGeom prst="rect">
            <a:avLst/>
          </a:prstGeom>
          <a:noFill/>
        </p:spPr>
        <p:txBody>
          <a:bodyPr wrap="square" lIns="0" tIns="0" rIns="0" bIns="0" anchor="t">
            <a:spAutoFit/>
          </a:bodyPr>
          <a:lstStyle/>
          <a:p>
            <a:pPr algn="ctr"/>
            <a:r>
              <a:rPr sz="1600" b="0" i="0" dirty="0">
                <a:solidFill>
                  <a:srgbClr val="2A323E"/>
                </a:solidFill>
                <a:latin typeface="Calibri"/>
              </a:rPr>
              <a:t>No one can verify it.</a:t>
            </a:r>
          </a:p>
        </p:txBody>
      </p:sp>
      <p:sp>
        <p:nvSpPr>
          <p:cNvPr id="9" name="TextBox 8"/>
          <p:cNvSpPr txBox="1"/>
          <p:nvPr/>
        </p:nvSpPr>
        <p:spPr>
          <a:xfrm>
            <a:off x="365760" y="3108960"/>
            <a:ext cx="4114800" cy="246221"/>
          </a:xfrm>
          <a:prstGeom prst="rect">
            <a:avLst/>
          </a:prstGeom>
          <a:noFill/>
        </p:spPr>
        <p:txBody>
          <a:bodyPr wrap="square" lIns="0" tIns="0" rIns="0" bIns="0" anchor="t">
            <a:spAutoFit/>
          </a:bodyPr>
          <a:lstStyle/>
          <a:p>
            <a:pPr algn="ctr"/>
            <a:r>
              <a:rPr sz="1600" b="0" i="0" dirty="0">
                <a:solidFill>
                  <a:srgbClr val="2A323E"/>
                </a:solidFill>
                <a:latin typeface="Calibri"/>
              </a:rPr>
              <a:t>Invisible.</a:t>
            </a:r>
          </a:p>
        </p:txBody>
      </p:sp>
      <p:sp>
        <p:nvSpPr>
          <p:cNvPr id="10" name="TextBox 9"/>
          <p:cNvSpPr txBox="1"/>
          <p:nvPr/>
        </p:nvSpPr>
        <p:spPr>
          <a:xfrm>
            <a:off x="365760" y="3840480"/>
            <a:ext cx="4114800" cy="457200"/>
          </a:xfrm>
          <a:prstGeom prst="rect">
            <a:avLst/>
          </a:prstGeom>
          <a:noFill/>
        </p:spPr>
        <p:txBody>
          <a:bodyPr wrap="square" lIns="0" tIns="0" rIns="0" bIns="0" anchor="t">
            <a:spAutoFit/>
          </a:bodyPr>
          <a:lstStyle/>
          <a:p>
            <a:pPr algn="ctr"/>
            <a:r>
              <a:rPr sz="1600" b="1" i="1">
                <a:solidFill>
                  <a:srgbClr val="2F3F52"/>
                </a:solidFill>
                <a:latin typeface="Georgia"/>
              </a:rPr>
              <a:t>The deeper miracle.</a:t>
            </a:r>
          </a:p>
        </p:txBody>
      </p:sp>
      <p:sp>
        <p:nvSpPr>
          <p:cNvPr id="11" name="TextBox 10"/>
          <p:cNvSpPr txBox="1"/>
          <p:nvPr/>
        </p:nvSpPr>
        <p:spPr>
          <a:xfrm>
            <a:off x="4754880" y="1417320"/>
            <a:ext cx="4114800" cy="320040"/>
          </a:xfrm>
          <a:prstGeom prst="rect">
            <a:avLst/>
          </a:prstGeom>
          <a:noFill/>
        </p:spPr>
        <p:txBody>
          <a:bodyPr wrap="square" lIns="0" tIns="0" rIns="0" bIns="0" anchor="t">
            <a:spAutoFit/>
          </a:bodyPr>
          <a:lstStyle/>
          <a:p>
            <a:pPr algn="ctr"/>
            <a:r>
              <a:rPr sz="1200" b="1" i="0">
                <a:solidFill>
                  <a:srgbClr val="CE9540"/>
                </a:solidFill>
                <a:latin typeface="Calibri"/>
              </a:rPr>
              <a:t>HARDER TO DO</a:t>
            </a:r>
          </a:p>
        </p:txBody>
      </p:sp>
      <p:sp>
        <p:nvSpPr>
          <p:cNvPr id="12" name="TextBox 11"/>
          <p:cNvSpPr txBox="1"/>
          <p:nvPr/>
        </p:nvSpPr>
        <p:spPr>
          <a:xfrm>
            <a:off x="4754880" y="1783080"/>
            <a:ext cx="4114800" cy="914400"/>
          </a:xfrm>
          <a:prstGeom prst="rect">
            <a:avLst/>
          </a:prstGeom>
          <a:noFill/>
        </p:spPr>
        <p:txBody>
          <a:bodyPr wrap="square" lIns="0" tIns="0" rIns="0" bIns="0" anchor="t">
            <a:spAutoFit/>
          </a:bodyPr>
          <a:lstStyle/>
          <a:p>
            <a:pPr algn="ctr"/>
            <a:r>
              <a:rPr sz="2200" b="1" i="0">
                <a:solidFill>
                  <a:srgbClr val="E5DCC2"/>
                </a:solidFill>
                <a:latin typeface="Georgia"/>
              </a:rPr>
              <a:t>“Rise and walk.”</a:t>
            </a:r>
          </a:p>
        </p:txBody>
      </p:sp>
      <p:sp>
        <p:nvSpPr>
          <p:cNvPr id="13" name="TextBox 12"/>
          <p:cNvSpPr txBox="1"/>
          <p:nvPr/>
        </p:nvSpPr>
        <p:spPr>
          <a:xfrm>
            <a:off x="4754880" y="2743200"/>
            <a:ext cx="4114800" cy="246221"/>
          </a:xfrm>
          <a:prstGeom prst="rect">
            <a:avLst/>
          </a:prstGeom>
          <a:noFill/>
        </p:spPr>
        <p:txBody>
          <a:bodyPr wrap="square" lIns="0" tIns="0" rIns="0" bIns="0" anchor="t">
            <a:spAutoFit/>
          </a:bodyPr>
          <a:lstStyle/>
          <a:p>
            <a:pPr algn="ctr"/>
            <a:r>
              <a:rPr sz="1600" b="0" i="0" dirty="0">
                <a:solidFill>
                  <a:srgbClr val="E5DCC2"/>
                </a:solidFill>
                <a:latin typeface="Calibri"/>
              </a:rPr>
              <a:t>Everyone can verify it instantly.</a:t>
            </a:r>
          </a:p>
        </p:txBody>
      </p:sp>
      <p:sp>
        <p:nvSpPr>
          <p:cNvPr id="14" name="TextBox 13"/>
          <p:cNvSpPr txBox="1"/>
          <p:nvPr/>
        </p:nvSpPr>
        <p:spPr>
          <a:xfrm>
            <a:off x="4754880" y="3108960"/>
            <a:ext cx="4114800" cy="246221"/>
          </a:xfrm>
          <a:prstGeom prst="rect">
            <a:avLst/>
          </a:prstGeom>
          <a:noFill/>
        </p:spPr>
        <p:txBody>
          <a:bodyPr wrap="square" lIns="0" tIns="0" rIns="0" bIns="0" anchor="t">
            <a:spAutoFit/>
          </a:bodyPr>
          <a:lstStyle/>
          <a:p>
            <a:pPr algn="ctr"/>
            <a:r>
              <a:rPr sz="1600" b="0" i="0" dirty="0">
                <a:solidFill>
                  <a:srgbClr val="E5DCC2"/>
                </a:solidFill>
                <a:latin typeface="Calibri"/>
              </a:rPr>
              <a:t>Visible.</a:t>
            </a:r>
          </a:p>
        </p:txBody>
      </p:sp>
      <p:sp>
        <p:nvSpPr>
          <p:cNvPr id="15" name="TextBox 14"/>
          <p:cNvSpPr txBox="1"/>
          <p:nvPr/>
        </p:nvSpPr>
        <p:spPr>
          <a:xfrm>
            <a:off x="4754880" y="3840480"/>
            <a:ext cx="4114800" cy="457200"/>
          </a:xfrm>
          <a:prstGeom prst="rect">
            <a:avLst/>
          </a:prstGeom>
          <a:noFill/>
        </p:spPr>
        <p:txBody>
          <a:bodyPr wrap="square" lIns="0" tIns="0" rIns="0" bIns="0" anchor="t">
            <a:spAutoFit/>
          </a:bodyPr>
          <a:lstStyle/>
          <a:p>
            <a:pPr algn="ctr"/>
            <a:r>
              <a:rPr sz="1600" b="1" i="1">
                <a:solidFill>
                  <a:srgbClr val="E5DCC2"/>
                </a:solidFill>
                <a:latin typeface="Georgia"/>
              </a:rPr>
              <a:t>The provable one.</a:t>
            </a:r>
          </a:p>
        </p:txBody>
      </p:sp>
      <p:sp>
        <p:nvSpPr>
          <p:cNvPr id="17" name="TextBox 16"/>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18" name="TextBox 17"/>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2 — Jesus Speaks What They Didn't Ask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a:extLst>
            <a:ext uri="{FF2B5EF4-FFF2-40B4-BE49-F238E27FC236}">
              <a16:creationId xmlns:a16="http://schemas.microsoft.com/office/drawing/2014/main" id="{DAEE69CC-BBA5-4811-6782-91C393296B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91D48B-2AA9-931B-03C8-5CE79B82E31F}"/>
              </a:ext>
            </a:extLst>
          </p:cNvPr>
          <p:cNvSpPr txBox="1"/>
          <p:nvPr/>
        </p:nvSpPr>
        <p:spPr>
          <a:xfrm>
            <a:off x="457200" y="365760"/>
            <a:ext cx="8229600" cy="338554"/>
          </a:xfrm>
          <a:prstGeom prst="rect">
            <a:avLst/>
          </a:prstGeom>
          <a:noFill/>
        </p:spPr>
        <p:txBody>
          <a:bodyPr wrap="square" lIns="0" tIns="0" rIns="0" bIns="0" anchor="t">
            <a:spAutoFit/>
          </a:bodyPr>
          <a:lstStyle/>
          <a:p>
            <a:pPr algn="l"/>
            <a:r>
              <a:rPr sz="2200" b="1" i="0" dirty="0">
                <a:solidFill>
                  <a:srgbClr val="2F3F52"/>
                </a:solidFill>
                <a:latin typeface="Georgia"/>
              </a:rPr>
              <a:t>Luke 5:24  (ESV)</a:t>
            </a:r>
          </a:p>
        </p:txBody>
      </p:sp>
      <p:sp>
        <p:nvSpPr>
          <p:cNvPr id="3" name="TextBox 2">
            <a:extLst>
              <a:ext uri="{FF2B5EF4-FFF2-40B4-BE49-F238E27FC236}">
                <a16:creationId xmlns:a16="http://schemas.microsoft.com/office/drawing/2014/main" id="{FD82B2AA-8435-7A9D-1962-651C82C19A2B}"/>
              </a:ext>
            </a:extLst>
          </p:cNvPr>
          <p:cNvSpPr txBox="1"/>
          <p:nvPr/>
        </p:nvSpPr>
        <p:spPr>
          <a:xfrm>
            <a:off x="640080" y="1097280"/>
            <a:ext cx="7863840" cy="1733231"/>
          </a:xfrm>
          <a:prstGeom prst="rect">
            <a:avLst/>
          </a:prstGeom>
          <a:noFill/>
        </p:spPr>
        <p:txBody>
          <a:bodyPr wrap="square" lIns="0" tIns="0" rIns="0" bIns="0" anchor="t">
            <a:spAutoFit/>
          </a:bodyPr>
          <a:lstStyle/>
          <a:p>
            <a:pPr algn="l">
              <a:lnSpc>
                <a:spcPct val="120000"/>
              </a:lnSpc>
            </a:pPr>
            <a:r>
              <a:rPr sz="2400" b="1" i="0" dirty="0">
                <a:solidFill>
                  <a:srgbClr val="CE9540"/>
                </a:solidFill>
                <a:latin typeface="Georgia"/>
              </a:rPr>
              <a:t>24 </a:t>
            </a:r>
            <a:r>
              <a:rPr sz="2400" b="0" i="0" dirty="0">
                <a:solidFill>
                  <a:srgbClr val="2A323E"/>
                </a:solidFill>
                <a:latin typeface="Georgia"/>
              </a:rPr>
              <a:t>But that you may know that </a:t>
            </a:r>
            <a:r>
              <a:rPr sz="2400" b="1" i="0" dirty="0">
                <a:solidFill>
                  <a:srgbClr val="2F3F52"/>
                </a:solidFill>
                <a:latin typeface="Georgia"/>
              </a:rPr>
              <a:t>the Son of Man has authority on earth to forgive sins</a:t>
            </a:r>
            <a:r>
              <a:rPr sz="2400" b="0" i="0" dirty="0">
                <a:solidFill>
                  <a:srgbClr val="2A323E"/>
                </a:solidFill>
                <a:latin typeface="Georgia"/>
              </a:rPr>
              <a:t>”—he said to the man who was paralyzed—“I say to you, rise, pick up your bed and go home.”</a:t>
            </a:r>
          </a:p>
        </p:txBody>
      </p:sp>
      <p:sp>
        <p:nvSpPr>
          <p:cNvPr id="4" name="TextBox 3">
            <a:extLst>
              <a:ext uri="{FF2B5EF4-FFF2-40B4-BE49-F238E27FC236}">
                <a16:creationId xmlns:a16="http://schemas.microsoft.com/office/drawing/2014/main" id="{B3347373-4BAA-F0A4-638E-B4A4A32779A2}"/>
              </a:ext>
            </a:extLst>
          </p:cNvPr>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a:extLst>
              <a:ext uri="{FF2B5EF4-FFF2-40B4-BE49-F238E27FC236}">
                <a16:creationId xmlns:a16="http://schemas.microsoft.com/office/drawing/2014/main" id="{D9859ED0-D8AA-09F9-A814-CB6C022555C6}"/>
              </a:ext>
            </a:extLst>
          </p:cNvPr>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2 — Jesus Speaks What They Didn't Ask</a:t>
            </a:r>
          </a:p>
        </p:txBody>
      </p:sp>
    </p:spTree>
    <p:extLst>
      <p:ext uri="{BB962C8B-B14F-4D97-AF65-F5344CB8AC3E}">
        <p14:creationId xmlns:p14="http://schemas.microsoft.com/office/powerpoint/2010/main" val="364609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20040"/>
            <a:ext cx="8229600" cy="457200"/>
          </a:xfrm>
          <a:prstGeom prst="rect">
            <a:avLst/>
          </a:prstGeom>
          <a:noFill/>
        </p:spPr>
        <p:txBody>
          <a:bodyPr wrap="square" lIns="0" tIns="0" rIns="0" bIns="0" anchor="t">
            <a:spAutoFit/>
          </a:bodyPr>
          <a:lstStyle/>
          <a:p>
            <a:pPr algn="ctr"/>
            <a:r>
              <a:rPr sz="2400" b="1" i="0">
                <a:solidFill>
                  <a:srgbClr val="2F3F52"/>
                </a:solidFill>
                <a:latin typeface="Georgia"/>
              </a:rPr>
              <a:t>Son of Man — on Earth</a:t>
            </a:r>
          </a:p>
        </p:txBody>
      </p:sp>
      <p:sp>
        <p:nvSpPr>
          <p:cNvPr id="3" name="TextBox 2"/>
          <p:cNvSpPr txBox="1"/>
          <p:nvPr/>
        </p:nvSpPr>
        <p:spPr>
          <a:xfrm>
            <a:off x="457200" y="777240"/>
            <a:ext cx="8229600" cy="365760"/>
          </a:xfrm>
          <a:prstGeom prst="rect">
            <a:avLst/>
          </a:prstGeom>
          <a:noFill/>
        </p:spPr>
        <p:txBody>
          <a:bodyPr wrap="square" lIns="0" tIns="0" rIns="0" bIns="0" anchor="t">
            <a:spAutoFit/>
          </a:bodyPr>
          <a:lstStyle/>
          <a:p>
            <a:pPr algn="ctr"/>
            <a:r>
              <a:rPr sz="1200" b="0" i="1">
                <a:solidFill>
                  <a:srgbClr val="6C7787"/>
                </a:solidFill>
                <a:latin typeface="Calibri"/>
              </a:rPr>
              <a:t>First use of the title in Luke</a:t>
            </a:r>
          </a:p>
        </p:txBody>
      </p:sp>
      <p:sp>
        <p:nvSpPr>
          <p:cNvPr id="4" name="Rectangle 3"/>
          <p:cNvSpPr/>
          <p:nvPr/>
        </p:nvSpPr>
        <p:spPr>
          <a:xfrm>
            <a:off x="137160" y="1234440"/>
            <a:ext cx="4389120" cy="3108960"/>
          </a:xfrm>
          <a:prstGeom prst="rect">
            <a:avLst/>
          </a:prstGeom>
          <a:solidFill>
            <a:srgbClr val="D8CCA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4617720" y="1234440"/>
            <a:ext cx="4389120" cy="3108960"/>
          </a:xfrm>
          <a:prstGeom prst="rect">
            <a:avLst/>
          </a:prstGeom>
          <a:solidFill>
            <a:srgbClr val="2F3F5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365760" y="1417320"/>
            <a:ext cx="4114800" cy="320040"/>
          </a:xfrm>
          <a:prstGeom prst="rect">
            <a:avLst/>
          </a:prstGeom>
          <a:noFill/>
        </p:spPr>
        <p:txBody>
          <a:bodyPr wrap="square" lIns="0" tIns="0" rIns="0" bIns="0" anchor="t">
            <a:spAutoFit/>
          </a:bodyPr>
          <a:lstStyle/>
          <a:p>
            <a:pPr algn="ctr"/>
            <a:r>
              <a:rPr sz="1200" b="1" i="0">
                <a:solidFill>
                  <a:srgbClr val="CE9540"/>
                </a:solidFill>
                <a:latin typeface="Calibri"/>
              </a:rPr>
              <a:t>DANIEL 7:13–14</a:t>
            </a:r>
          </a:p>
        </p:txBody>
      </p:sp>
      <p:sp>
        <p:nvSpPr>
          <p:cNvPr id="7" name="TextBox 6"/>
          <p:cNvSpPr txBox="1"/>
          <p:nvPr/>
        </p:nvSpPr>
        <p:spPr>
          <a:xfrm>
            <a:off x="365760" y="1783080"/>
            <a:ext cx="4114800" cy="914400"/>
          </a:xfrm>
          <a:prstGeom prst="rect">
            <a:avLst/>
          </a:prstGeom>
          <a:noFill/>
        </p:spPr>
        <p:txBody>
          <a:bodyPr wrap="square" lIns="0" tIns="0" rIns="0" bIns="0" anchor="t">
            <a:spAutoFit/>
          </a:bodyPr>
          <a:lstStyle/>
          <a:p>
            <a:pPr algn="ctr"/>
            <a:r>
              <a:rPr sz="2200" b="1" i="0">
                <a:solidFill>
                  <a:srgbClr val="2F3F52"/>
                </a:solidFill>
                <a:latin typeface="Georgia"/>
              </a:rPr>
              <a:t>“One like a son of man on the clouds of heaven…”</a:t>
            </a:r>
          </a:p>
        </p:txBody>
      </p:sp>
      <p:sp>
        <p:nvSpPr>
          <p:cNvPr id="8" name="TextBox 7"/>
          <p:cNvSpPr txBox="1"/>
          <p:nvPr/>
        </p:nvSpPr>
        <p:spPr>
          <a:xfrm>
            <a:off x="365760" y="2743200"/>
            <a:ext cx="4114800" cy="365760"/>
          </a:xfrm>
          <a:prstGeom prst="rect">
            <a:avLst/>
          </a:prstGeom>
          <a:noFill/>
        </p:spPr>
        <p:txBody>
          <a:bodyPr wrap="square" lIns="0" tIns="0" rIns="0" bIns="0" anchor="t">
            <a:spAutoFit/>
          </a:bodyPr>
          <a:lstStyle/>
          <a:p>
            <a:pPr algn="ctr"/>
            <a:r>
              <a:rPr sz="1200" b="0" i="0" dirty="0">
                <a:solidFill>
                  <a:srgbClr val="2A323E"/>
                </a:solidFill>
                <a:latin typeface="Calibri"/>
              </a:rPr>
              <a:t>Given dominion.</a:t>
            </a:r>
          </a:p>
        </p:txBody>
      </p:sp>
      <p:sp>
        <p:nvSpPr>
          <p:cNvPr id="9" name="TextBox 8"/>
          <p:cNvSpPr txBox="1"/>
          <p:nvPr/>
        </p:nvSpPr>
        <p:spPr>
          <a:xfrm>
            <a:off x="365760" y="3108960"/>
            <a:ext cx="4114800" cy="365760"/>
          </a:xfrm>
          <a:prstGeom prst="rect">
            <a:avLst/>
          </a:prstGeom>
          <a:noFill/>
        </p:spPr>
        <p:txBody>
          <a:bodyPr wrap="square" lIns="0" tIns="0" rIns="0" bIns="0" anchor="t">
            <a:spAutoFit/>
          </a:bodyPr>
          <a:lstStyle/>
          <a:p>
            <a:pPr algn="ctr"/>
            <a:r>
              <a:rPr sz="1200" b="0" i="0" dirty="0">
                <a:solidFill>
                  <a:srgbClr val="2A323E"/>
                </a:solidFill>
                <a:latin typeface="Calibri"/>
              </a:rPr>
              <a:t>A kingdom that shall not pass.</a:t>
            </a:r>
          </a:p>
        </p:txBody>
      </p:sp>
      <p:sp>
        <p:nvSpPr>
          <p:cNvPr id="10" name="TextBox 9"/>
          <p:cNvSpPr txBox="1"/>
          <p:nvPr/>
        </p:nvSpPr>
        <p:spPr>
          <a:xfrm>
            <a:off x="365760" y="3840480"/>
            <a:ext cx="4114800" cy="457200"/>
          </a:xfrm>
          <a:prstGeom prst="rect">
            <a:avLst/>
          </a:prstGeom>
          <a:noFill/>
        </p:spPr>
        <p:txBody>
          <a:bodyPr wrap="square" lIns="0" tIns="0" rIns="0" bIns="0" anchor="t">
            <a:spAutoFit/>
          </a:bodyPr>
          <a:lstStyle/>
          <a:p>
            <a:pPr algn="ctr"/>
            <a:r>
              <a:rPr sz="1600" b="1" i="1">
                <a:solidFill>
                  <a:srgbClr val="2F3F52"/>
                </a:solidFill>
                <a:latin typeface="Georgia"/>
              </a:rPr>
              <a:t>God's promised King.</a:t>
            </a:r>
          </a:p>
        </p:txBody>
      </p:sp>
      <p:sp>
        <p:nvSpPr>
          <p:cNvPr id="11" name="TextBox 10"/>
          <p:cNvSpPr txBox="1"/>
          <p:nvPr/>
        </p:nvSpPr>
        <p:spPr>
          <a:xfrm>
            <a:off x="4754880" y="1417320"/>
            <a:ext cx="4114800" cy="320040"/>
          </a:xfrm>
          <a:prstGeom prst="rect">
            <a:avLst/>
          </a:prstGeom>
          <a:noFill/>
        </p:spPr>
        <p:txBody>
          <a:bodyPr wrap="square" lIns="0" tIns="0" rIns="0" bIns="0" anchor="t">
            <a:spAutoFit/>
          </a:bodyPr>
          <a:lstStyle/>
          <a:p>
            <a:pPr algn="ctr"/>
            <a:r>
              <a:rPr sz="1200" b="1" i="0">
                <a:solidFill>
                  <a:srgbClr val="CE9540"/>
                </a:solidFill>
                <a:latin typeface="Calibri"/>
              </a:rPr>
              <a:t>LUKE 5:24</a:t>
            </a:r>
          </a:p>
        </p:txBody>
      </p:sp>
      <p:sp>
        <p:nvSpPr>
          <p:cNvPr id="12" name="TextBox 11"/>
          <p:cNvSpPr txBox="1"/>
          <p:nvPr/>
        </p:nvSpPr>
        <p:spPr>
          <a:xfrm>
            <a:off x="4754880" y="1783080"/>
            <a:ext cx="4114800" cy="914400"/>
          </a:xfrm>
          <a:prstGeom prst="rect">
            <a:avLst/>
          </a:prstGeom>
          <a:noFill/>
        </p:spPr>
        <p:txBody>
          <a:bodyPr wrap="square" lIns="0" tIns="0" rIns="0" bIns="0" anchor="t">
            <a:spAutoFit/>
          </a:bodyPr>
          <a:lstStyle/>
          <a:p>
            <a:pPr algn="ctr"/>
            <a:r>
              <a:rPr sz="2200" b="1" i="0">
                <a:solidFill>
                  <a:srgbClr val="E5DCC2"/>
                </a:solidFill>
                <a:latin typeface="Georgia"/>
              </a:rPr>
              <a:t>“The Son of Man has authority on earth…”</a:t>
            </a:r>
          </a:p>
        </p:txBody>
      </p:sp>
      <p:sp>
        <p:nvSpPr>
          <p:cNvPr id="13" name="TextBox 12"/>
          <p:cNvSpPr txBox="1"/>
          <p:nvPr/>
        </p:nvSpPr>
        <p:spPr>
          <a:xfrm>
            <a:off x="4754880" y="2743200"/>
            <a:ext cx="4114800" cy="365760"/>
          </a:xfrm>
          <a:prstGeom prst="rect">
            <a:avLst/>
          </a:prstGeom>
          <a:noFill/>
        </p:spPr>
        <p:txBody>
          <a:bodyPr wrap="square" lIns="0" tIns="0" rIns="0" bIns="0" anchor="t">
            <a:spAutoFit/>
          </a:bodyPr>
          <a:lstStyle/>
          <a:p>
            <a:pPr algn="ctr"/>
            <a:r>
              <a:rPr sz="1200" b="0" i="0">
                <a:solidFill>
                  <a:srgbClr val="E5DCC2"/>
                </a:solidFill>
                <a:latin typeface="Calibri"/>
              </a:rPr>
              <a:t>On the dust of Capernaum.</a:t>
            </a:r>
          </a:p>
        </p:txBody>
      </p:sp>
      <p:sp>
        <p:nvSpPr>
          <p:cNvPr id="14" name="TextBox 13"/>
          <p:cNvSpPr txBox="1"/>
          <p:nvPr/>
        </p:nvSpPr>
        <p:spPr>
          <a:xfrm>
            <a:off x="4754880" y="3108960"/>
            <a:ext cx="4114800" cy="365760"/>
          </a:xfrm>
          <a:prstGeom prst="rect">
            <a:avLst/>
          </a:prstGeom>
          <a:noFill/>
        </p:spPr>
        <p:txBody>
          <a:bodyPr wrap="square" lIns="0" tIns="0" rIns="0" bIns="0" anchor="t">
            <a:spAutoFit/>
          </a:bodyPr>
          <a:lstStyle/>
          <a:p>
            <a:pPr algn="ctr"/>
            <a:r>
              <a:rPr sz="1200" b="0" i="0">
                <a:solidFill>
                  <a:srgbClr val="E5DCC2"/>
                </a:solidFill>
                <a:latin typeface="Calibri"/>
              </a:rPr>
              <a:t>On the dust where you sit.</a:t>
            </a:r>
          </a:p>
        </p:txBody>
      </p:sp>
      <p:sp>
        <p:nvSpPr>
          <p:cNvPr id="15" name="TextBox 14"/>
          <p:cNvSpPr txBox="1"/>
          <p:nvPr/>
        </p:nvSpPr>
        <p:spPr>
          <a:xfrm>
            <a:off x="4754880" y="3840480"/>
            <a:ext cx="4114800" cy="457200"/>
          </a:xfrm>
          <a:prstGeom prst="rect">
            <a:avLst/>
          </a:prstGeom>
          <a:noFill/>
        </p:spPr>
        <p:txBody>
          <a:bodyPr wrap="square" lIns="0" tIns="0" rIns="0" bIns="0" anchor="t">
            <a:spAutoFit/>
          </a:bodyPr>
          <a:lstStyle/>
          <a:p>
            <a:pPr algn="ctr"/>
            <a:r>
              <a:rPr sz="1600" b="1" i="1">
                <a:solidFill>
                  <a:srgbClr val="E5DCC2"/>
                </a:solidFill>
                <a:latin typeface="Georgia"/>
              </a:rPr>
              <a:t>to forgive sins.</a:t>
            </a:r>
          </a:p>
        </p:txBody>
      </p:sp>
      <p:sp>
        <p:nvSpPr>
          <p:cNvPr id="17" name="TextBox 16"/>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18" name="TextBox 17"/>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2 — Jesus Speaks What They Didn't Ask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731520"/>
            <a:ext cx="8229600" cy="365760"/>
          </a:xfrm>
          <a:prstGeom prst="rect">
            <a:avLst/>
          </a:prstGeom>
          <a:noFill/>
        </p:spPr>
        <p:txBody>
          <a:bodyPr wrap="square" lIns="0" tIns="0" rIns="0" bIns="0" anchor="t">
            <a:spAutoFit/>
          </a:bodyPr>
          <a:lstStyle/>
          <a:p>
            <a:pPr algn="ctr"/>
            <a:r>
              <a:rPr sz="1400" b="1" i="0">
                <a:solidFill>
                  <a:srgbClr val="CE9540"/>
                </a:solidFill>
                <a:latin typeface="Calibri"/>
              </a:rPr>
              <a:t>POINT THREE  ·  vv. 25–26</a:t>
            </a:r>
          </a:p>
        </p:txBody>
      </p:sp>
      <p:cxnSp>
        <p:nvCxnSpPr>
          <p:cNvPr id="3" name="Connector 2"/>
          <p:cNvCxnSpPr/>
          <p:nvPr/>
        </p:nvCxnSpPr>
        <p:spPr>
          <a:xfrm>
            <a:off x="3886200" y="1188720"/>
            <a:ext cx="13716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737360"/>
            <a:ext cx="8229600" cy="1371600"/>
          </a:xfrm>
          <a:prstGeom prst="rect">
            <a:avLst/>
          </a:prstGeom>
          <a:noFill/>
        </p:spPr>
        <p:txBody>
          <a:bodyPr wrap="square" lIns="0" tIns="0" rIns="0" bIns="0" anchor="t">
            <a:spAutoFit/>
          </a:bodyPr>
          <a:lstStyle/>
          <a:p>
            <a:pPr algn="ctr"/>
            <a:r>
              <a:rPr sz="3200" b="1" i="0">
                <a:solidFill>
                  <a:srgbClr val="E5DCC2"/>
                </a:solidFill>
                <a:latin typeface="Georgia"/>
              </a:rPr>
              <a:t>Jesus lifts what they couldn't lift.</a:t>
            </a:r>
          </a:p>
        </p:txBody>
      </p:sp>
      <p:sp>
        <p:nvSpPr>
          <p:cNvPr id="5" name="TextBox 4"/>
          <p:cNvSpPr txBox="1"/>
          <p:nvPr/>
        </p:nvSpPr>
        <p:spPr>
          <a:xfrm>
            <a:off x="457200" y="3383280"/>
            <a:ext cx="8229600" cy="457200"/>
          </a:xfrm>
          <a:prstGeom prst="rect">
            <a:avLst/>
          </a:prstGeom>
          <a:noFill/>
        </p:spPr>
        <p:txBody>
          <a:bodyPr wrap="square" lIns="0" tIns="0" rIns="0" bIns="0" anchor="t">
            <a:spAutoFit/>
          </a:bodyPr>
          <a:lstStyle/>
          <a:p>
            <a:pPr algn="ctr"/>
            <a:r>
              <a:rPr sz="1800" b="0" i="1">
                <a:solidFill>
                  <a:srgbClr val="E5DCC2"/>
                </a:solidFill>
                <a:latin typeface="Georgia"/>
              </a:rPr>
              <a:t>What he said with his mouth — he proves with the man's body.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5:25  (ESV)</a:t>
            </a:r>
          </a:p>
        </p:txBody>
      </p:sp>
      <p:sp>
        <p:nvSpPr>
          <p:cNvPr id="3" name="TextBox 2"/>
          <p:cNvSpPr txBox="1"/>
          <p:nvPr/>
        </p:nvSpPr>
        <p:spPr>
          <a:xfrm>
            <a:off x="640080" y="1097280"/>
            <a:ext cx="7863840" cy="1290033"/>
          </a:xfrm>
          <a:prstGeom prst="rect">
            <a:avLst/>
          </a:prstGeom>
          <a:noFill/>
        </p:spPr>
        <p:txBody>
          <a:bodyPr wrap="square" lIns="0" tIns="0" rIns="0" bIns="0" anchor="t">
            <a:spAutoFit/>
          </a:bodyPr>
          <a:lstStyle/>
          <a:p>
            <a:pPr algn="l">
              <a:lnSpc>
                <a:spcPct val="120000"/>
              </a:lnSpc>
            </a:pPr>
            <a:r>
              <a:rPr sz="2400" b="1" i="0" dirty="0">
                <a:solidFill>
                  <a:srgbClr val="CE9540"/>
                </a:solidFill>
                <a:latin typeface="Georgia"/>
              </a:rPr>
              <a:t>25 </a:t>
            </a:r>
            <a:r>
              <a:rPr sz="2400" b="0" i="0" dirty="0">
                <a:solidFill>
                  <a:srgbClr val="2A323E"/>
                </a:solidFill>
                <a:latin typeface="Georgia"/>
              </a:rPr>
              <a:t>And </a:t>
            </a:r>
            <a:r>
              <a:rPr sz="2400" b="1" i="0" dirty="0">
                <a:solidFill>
                  <a:srgbClr val="2F3F52"/>
                </a:solidFill>
                <a:latin typeface="Georgia"/>
              </a:rPr>
              <a:t>immediately he rose up </a:t>
            </a:r>
            <a:r>
              <a:rPr sz="2400" b="0" i="0" dirty="0">
                <a:solidFill>
                  <a:srgbClr val="2A323E"/>
                </a:solidFill>
                <a:latin typeface="Georgia"/>
              </a:rPr>
              <a:t>before them and picked up what he had been lying on and went home, </a:t>
            </a:r>
            <a:r>
              <a:rPr sz="2400" b="1" i="0" dirty="0">
                <a:solidFill>
                  <a:srgbClr val="2F3F52"/>
                </a:solidFill>
                <a:latin typeface="Georgia"/>
              </a:rPr>
              <a:t>glorifying God.</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3 — Jesus Lifts What They Couldn't Lift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5:26  (ESV)</a:t>
            </a:r>
          </a:p>
        </p:txBody>
      </p:sp>
      <p:sp>
        <p:nvSpPr>
          <p:cNvPr id="3" name="TextBox 2"/>
          <p:cNvSpPr txBox="1"/>
          <p:nvPr/>
        </p:nvSpPr>
        <p:spPr>
          <a:xfrm>
            <a:off x="640080" y="1097280"/>
            <a:ext cx="7863840" cy="1290033"/>
          </a:xfrm>
          <a:prstGeom prst="rect">
            <a:avLst/>
          </a:prstGeom>
          <a:noFill/>
        </p:spPr>
        <p:txBody>
          <a:bodyPr wrap="square" lIns="0" tIns="0" rIns="0" bIns="0" anchor="t">
            <a:spAutoFit/>
          </a:bodyPr>
          <a:lstStyle/>
          <a:p>
            <a:pPr algn="l">
              <a:lnSpc>
                <a:spcPct val="120000"/>
              </a:lnSpc>
            </a:pPr>
            <a:r>
              <a:rPr sz="2400" b="1" i="0" dirty="0">
                <a:solidFill>
                  <a:srgbClr val="CE9540"/>
                </a:solidFill>
                <a:latin typeface="Georgia"/>
              </a:rPr>
              <a:t>26 </a:t>
            </a:r>
            <a:r>
              <a:rPr sz="2400" b="0" i="0" dirty="0">
                <a:solidFill>
                  <a:srgbClr val="2A323E"/>
                </a:solidFill>
                <a:latin typeface="Georgia"/>
              </a:rPr>
              <a:t>And amazement seized them all, and </a:t>
            </a:r>
            <a:r>
              <a:rPr sz="2400" b="1" i="0" dirty="0">
                <a:solidFill>
                  <a:srgbClr val="2F3F52"/>
                </a:solidFill>
                <a:latin typeface="Georgia"/>
              </a:rPr>
              <a:t>they glorified God </a:t>
            </a:r>
            <a:r>
              <a:rPr sz="2400" b="0" i="0" dirty="0">
                <a:solidFill>
                  <a:srgbClr val="2A323E"/>
                </a:solidFill>
                <a:latin typeface="Georgia"/>
              </a:rPr>
              <a:t>and were filled with awe, saying, “We have seen extraordinary things today.”</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3 — Jesus Lifts What They Couldn't Lift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20040"/>
            <a:ext cx="8229600" cy="457200"/>
          </a:xfrm>
          <a:prstGeom prst="rect">
            <a:avLst/>
          </a:prstGeom>
          <a:noFill/>
        </p:spPr>
        <p:txBody>
          <a:bodyPr wrap="square" lIns="0" tIns="0" rIns="0" bIns="0" anchor="t">
            <a:spAutoFit/>
          </a:bodyPr>
          <a:lstStyle/>
          <a:p>
            <a:pPr algn="ctr"/>
            <a:r>
              <a:rPr sz="2400" b="1" i="0">
                <a:solidFill>
                  <a:srgbClr val="2F3F52"/>
                </a:solidFill>
                <a:latin typeface="Georgia"/>
              </a:rPr>
              <a:t>Glorifying God</a:t>
            </a:r>
          </a:p>
        </p:txBody>
      </p:sp>
      <p:sp>
        <p:nvSpPr>
          <p:cNvPr id="3" name="TextBox 2"/>
          <p:cNvSpPr txBox="1"/>
          <p:nvPr/>
        </p:nvSpPr>
        <p:spPr>
          <a:xfrm>
            <a:off x="457200" y="777240"/>
            <a:ext cx="8229600" cy="365760"/>
          </a:xfrm>
          <a:prstGeom prst="rect">
            <a:avLst/>
          </a:prstGeom>
          <a:noFill/>
        </p:spPr>
        <p:txBody>
          <a:bodyPr wrap="square" lIns="0" tIns="0" rIns="0" bIns="0" anchor="t">
            <a:spAutoFit/>
          </a:bodyPr>
          <a:lstStyle/>
          <a:p>
            <a:pPr algn="ctr"/>
            <a:r>
              <a:rPr sz="1200" b="0" i="1">
                <a:solidFill>
                  <a:srgbClr val="6C7787"/>
                </a:solidFill>
                <a:latin typeface="Calibri"/>
              </a:rPr>
              <a:t>δοξάζων  ·  present participle — continuous worship, every step home</a:t>
            </a:r>
          </a:p>
        </p:txBody>
      </p:sp>
      <p:sp>
        <p:nvSpPr>
          <p:cNvPr id="4" name="TextBox 3"/>
          <p:cNvSpPr txBox="1"/>
          <p:nvPr/>
        </p:nvSpPr>
        <p:spPr>
          <a:xfrm>
            <a:off x="731520" y="1325880"/>
            <a:ext cx="1554480" cy="566928"/>
          </a:xfrm>
          <a:prstGeom prst="rect">
            <a:avLst/>
          </a:prstGeom>
          <a:noFill/>
        </p:spPr>
        <p:txBody>
          <a:bodyPr wrap="square" lIns="0" tIns="0" rIns="0" bIns="0" anchor="ctr">
            <a:spAutoFit/>
          </a:bodyPr>
          <a:lstStyle/>
          <a:p>
            <a:pPr algn="l"/>
            <a:r>
              <a:rPr sz="1100" b="1" i="0">
                <a:solidFill>
                  <a:srgbClr val="CE9540"/>
                </a:solidFill>
                <a:latin typeface="Calibri"/>
              </a:rPr>
              <a:t>LUKE 1:46</a:t>
            </a:r>
          </a:p>
        </p:txBody>
      </p:sp>
      <p:sp>
        <p:nvSpPr>
          <p:cNvPr id="5" name="TextBox 4"/>
          <p:cNvSpPr txBox="1"/>
          <p:nvPr/>
        </p:nvSpPr>
        <p:spPr>
          <a:xfrm>
            <a:off x="2377440" y="1325880"/>
            <a:ext cx="4389120" cy="566928"/>
          </a:xfrm>
          <a:prstGeom prst="rect">
            <a:avLst/>
          </a:prstGeom>
          <a:noFill/>
        </p:spPr>
        <p:txBody>
          <a:bodyPr wrap="square" lIns="0" tIns="0" rIns="0" bIns="0" anchor="ctr">
            <a:spAutoFit/>
          </a:bodyPr>
          <a:lstStyle/>
          <a:p>
            <a:pPr algn="l"/>
            <a:r>
              <a:rPr sz="1500" b="0" i="0" dirty="0">
                <a:solidFill>
                  <a:srgbClr val="2F3F52"/>
                </a:solidFill>
                <a:latin typeface="Georgia"/>
              </a:rPr>
              <a:t>Mary</a:t>
            </a:r>
          </a:p>
        </p:txBody>
      </p:sp>
      <p:sp>
        <p:nvSpPr>
          <p:cNvPr id="6" name="TextBox 5"/>
          <p:cNvSpPr txBox="1"/>
          <p:nvPr/>
        </p:nvSpPr>
        <p:spPr>
          <a:xfrm>
            <a:off x="5394960" y="1493927"/>
            <a:ext cx="3200400" cy="230832"/>
          </a:xfrm>
          <a:prstGeom prst="rect">
            <a:avLst/>
          </a:prstGeom>
          <a:noFill/>
        </p:spPr>
        <p:txBody>
          <a:bodyPr wrap="square" lIns="0" tIns="0" rIns="0" bIns="0" anchor="ctr">
            <a:spAutoFit/>
          </a:bodyPr>
          <a:lstStyle/>
          <a:p>
            <a:pPr algn="r"/>
            <a:r>
              <a:rPr sz="1500" b="0" i="1" dirty="0">
                <a:solidFill>
                  <a:srgbClr val="6C7787"/>
                </a:solidFill>
                <a:latin typeface="Calibri"/>
              </a:rPr>
              <a:t>“My soul magnifies the Lord.”</a:t>
            </a:r>
          </a:p>
        </p:txBody>
      </p:sp>
      <p:sp>
        <p:nvSpPr>
          <p:cNvPr id="7" name="TextBox 6"/>
          <p:cNvSpPr txBox="1"/>
          <p:nvPr/>
        </p:nvSpPr>
        <p:spPr>
          <a:xfrm>
            <a:off x="731520" y="1892807"/>
            <a:ext cx="1554480" cy="566928"/>
          </a:xfrm>
          <a:prstGeom prst="rect">
            <a:avLst/>
          </a:prstGeom>
          <a:noFill/>
        </p:spPr>
        <p:txBody>
          <a:bodyPr wrap="square" lIns="0" tIns="0" rIns="0" bIns="0" anchor="ctr">
            <a:spAutoFit/>
          </a:bodyPr>
          <a:lstStyle/>
          <a:p>
            <a:pPr algn="l"/>
            <a:r>
              <a:rPr sz="1100" b="1" i="0">
                <a:solidFill>
                  <a:srgbClr val="CE9540"/>
                </a:solidFill>
                <a:latin typeface="Calibri"/>
              </a:rPr>
              <a:t>LUKE 2:20</a:t>
            </a:r>
          </a:p>
        </p:txBody>
      </p:sp>
      <p:sp>
        <p:nvSpPr>
          <p:cNvPr id="8" name="TextBox 7"/>
          <p:cNvSpPr txBox="1"/>
          <p:nvPr/>
        </p:nvSpPr>
        <p:spPr>
          <a:xfrm>
            <a:off x="2377440" y="1892807"/>
            <a:ext cx="4389120" cy="566928"/>
          </a:xfrm>
          <a:prstGeom prst="rect">
            <a:avLst/>
          </a:prstGeom>
          <a:noFill/>
        </p:spPr>
        <p:txBody>
          <a:bodyPr wrap="square" lIns="0" tIns="0" rIns="0" bIns="0" anchor="ctr">
            <a:spAutoFit/>
          </a:bodyPr>
          <a:lstStyle/>
          <a:p>
            <a:pPr algn="l"/>
            <a:r>
              <a:rPr sz="1500" b="0" i="0">
                <a:solidFill>
                  <a:srgbClr val="2F3F52"/>
                </a:solidFill>
                <a:latin typeface="Georgia"/>
              </a:rPr>
              <a:t>Shepherds</a:t>
            </a:r>
          </a:p>
        </p:txBody>
      </p:sp>
      <p:sp>
        <p:nvSpPr>
          <p:cNvPr id="9" name="TextBox 8"/>
          <p:cNvSpPr txBox="1"/>
          <p:nvPr/>
        </p:nvSpPr>
        <p:spPr>
          <a:xfrm>
            <a:off x="5394960" y="2060854"/>
            <a:ext cx="3200400" cy="230832"/>
          </a:xfrm>
          <a:prstGeom prst="rect">
            <a:avLst/>
          </a:prstGeom>
          <a:noFill/>
        </p:spPr>
        <p:txBody>
          <a:bodyPr wrap="square" lIns="0" tIns="0" rIns="0" bIns="0" anchor="ctr">
            <a:spAutoFit/>
          </a:bodyPr>
          <a:lstStyle/>
          <a:p>
            <a:pPr algn="r"/>
            <a:r>
              <a:rPr sz="1500" b="0" i="1">
                <a:solidFill>
                  <a:srgbClr val="6C7787"/>
                </a:solidFill>
                <a:latin typeface="Calibri"/>
              </a:rPr>
              <a:t>“glorifying and praising God.”</a:t>
            </a:r>
          </a:p>
        </p:txBody>
      </p:sp>
      <p:sp>
        <p:nvSpPr>
          <p:cNvPr id="10" name="TextBox 9"/>
          <p:cNvSpPr txBox="1"/>
          <p:nvPr/>
        </p:nvSpPr>
        <p:spPr>
          <a:xfrm>
            <a:off x="731520" y="2459736"/>
            <a:ext cx="1554480" cy="566928"/>
          </a:xfrm>
          <a:prstGeom prst="rect">
            <a:avLst/>
          </a:prstGeom>
          <a:noFill/>
        </p:spPr>
        <p:txBody>
          <a:bodyPr wrap="square" lIns="0" tIns="0" rIns="0" bIns="0" anchor="ctr">
            <a:spAutoFit/>
          </a:bodyPr>
          <a:lstStyle/>
          <a:p>
            <a:pPr algn="l"/>
            <a:r>
              <a:rPr sz="1100" b="1" i="0">
                <a:solidFill>
                  <a:srgbClr val="CE9540"/>
                </a:solidFill>
                <a:latin typeface="Calibri"/>
              </a:rPr>
              <a:t>LUKE 17:15</a:t>
            </a:r>
          </a:p>
        </p:txBody>
      </p:sp>
      <p:sp>
        <p:nvSpPr>
          <p:cNvPr id="11" name="TextBox 10"/>
          <p:cNvSpPr txBox="1"/>
          <p:nvPr/>
        </p:nvSpPr>
        <p:spPr>
          <a:xfrm>
            <a:off x="2377440" y="2459736"/>
            <a:ext cx="4389120" cy="566928"/>
          </a:xfrm>
          <a:prstGeom prst="rect">
            <a:avLst/>
          </a:prstGeom>
          <a:noFill/>
        </p:spPr>
        <p:txBody>
          <a:bodyPr wrap="square" lIns="0" tIns="0" rIns="0" bIns="0" anchor="ctr">
            <a:spAutoFit/>
          </a:bodyPr>
          <a:lstStyle/>
          <a:p>
            <a:pPr algn="l"/>
            <a:r>
              <a:rPr sz="1500" b="0" i="0">
                <a:solidFill>
                  <a:srgbClr val="2F3F52"/>
                </a:solidFill>
                <a:latin typeface="Georgia"/>
              </a:rPr>
              <a:t>Healed leper</a:t>
            </a:r>
          </a:p>
        </p:txBody>
      </p:sp>
      <p:sp>
        <p:nvSpPr>
          <p:cNvPr id="12" name="TextBox 11"/>
          <p:cNvSpPr txBox="1"/>
          <p:nvPr/>
        </p:nvSpPr>
        <p:spPr>
          <a:xfrm>
            <a:off x="5394960" y="2627783"/>
            <a:ext cx="3200400" cy="230832"/>
          </a:xfrm>
          <a:prstGeom prst="rect">
            <a:avLst/>
          </a:prstGeom>
          <a:noFill/>
        </p:spPr>
        <p:txBody>
          <a:bodyPr wrap="square" lIns="0" tIns="0" rIns="0" bIns="0" anchor="ctr">
            <a:spAutoFit/>
          </a:bodyPr>
          <a:lstStyle/>
          <a:p>
            <a:pPr algn="r"/>
            <a:r>
              <a:rPr sz="1500" b="0" i="1">
                <a:solidFill>
                  <a:srgbClr val="6C7787"/>
                </a:solidFill>
                <a:latin typeface="Calibri"/>
              </a:rPr>
              <a:t>“praising God with a loud voice.”</a:t>
            </a:r>
          </a:p>
        </p:txBody>
      </p:sp>
      <p:sp>
        <p:nvSpPr>
          <p:cNvPr id="13" name="TextBox 12"/>
          <p:cNvSpPr txBox="1"/>
          <p:nvPr/>
        </p:nvSpPr>
        <p:spPr>
          <a:xfrm>
            <a:off x="731520" y="3026663"/>
            <a:ext cx="1554480" cy="566928"/>
          </a:xfrm>
          <a:prstGeom prst="rect">
            <a:avLst/>
          </a:prstGeom>
          <a:noFill/>
        </p:spPr>
        <p:txBody>
          <a:bodyPr wrap="square" lIns="0" tIns="0" rIns="0" bIns="0" anchor="ctr">
            <a:spAutoFit/>
          </a:bodyPr>
          <a:lstStyle/>
          <a:p>
            <a:pPr algn="l"/>
            <a:r>
              <a:rPr sz="1100" b="1" i="0">
                <a:solidFill>
                  <a:srgbClr val="CE9540"/>
                </a:solidFill>
                <a:latin typeface="Calibri"/>
              </a:rPr>
              <a:t>LUKE 18:43</a:t>
            </a:r>
          </a:p>
        </p:txBody>
      </p:sp>
      <p:sp>
        <p:nvSpPr>
          <p:cNvPr id="14" name="TextBox 13"/>
          <p:cNvSpPr txBox="1"/>
          <p:nvPr/>
        </p:nvSpPr>
        <p:spPr>
          <a:xfrm>
            <a:off x="2377440" y="3026663"/>
            <a:ext cx="4389120" cy="566928"/>
          </a:xfrm>
          <a:prstGeom prst="rect">
            <a:avLst/>
          </a:prstGeom>
          <a:noFill/>
        </p:spPr>
        <p:txBody>
          <a:bodyPr wrap="square" lIns="0" tIns="0" rIns="0" bIns="0" anchor="ctr">
            <a:spAutoFit/>
          </a:bodyPr>
          <a:lstStyle/>
          <a:p>
            <a:pPr algn="l"/>
            <a:r>
              <a:rPr sz="1500" b="0" i="0">
                <a:solidFill>
                  <a:srgbClr val="2F3F52"/>
                </a:solidFill>
                <a:latin typeface="Georgia"/>
              </a:rPr>
              <a:t>Blind beggar</a:t>
            </a:r>
          </a:p>
        </p:txBody>
      </p:sp>
      <p:sp>
        <p:nvSpPr>
          <p:cNvPr id="15" name="TextBox 14"/>
          <p:cNvSpPr txBox="1"/>
          <p:nvPr/>
        </p:nvSpPr>
        <p:spPr>
          <a:xfrm>
            <a:off x="5394960" y="3194710"/>
            <a:ext cx="3200400" cy="230832"/>
          </a:xfrm>
          <a:prstGeom prst="rect">
            <a:avLst/>
          </a:prstGeom>
          <a:noFill/>
        </p:spPr>
        <p:txBody>
          <a:bodyPr wrap="square" lIns="0" tIns="0" rIns="0" bIns="0" anchor="ctr">
            <a:spAutoFit/>
          </a:bodyPr>
          <a:lstStyle/>
          <a:p>
            <a:pPr algn="r"/>
            <a:r>
              <a:rPr sz="1500" b="0" i="1">
                <a:solidFill>
                  <a:srgbClr val="6C7787"/>
                </a:solidFill>
                <a:latin typeface="Calibri"/>
              </a:rPr>
              <a:t>“followed him, glorifying God.”</a:t>
            </a:r>
          </a:p>
        </p:txBody>
      </p:sp>
      <p:sp>
        <p:nvSpPr>
          <p:cNvPr id="16" name="Rectangle 15"/>
          <p:cNvSpPr/>
          <p:nvPr/>
        </p:nvSpPr>
        <p:spPr>
          <a:xfrm>
            <a:off x="548640" y="3575303"/>
            <a:ext cx="8046720" cy="521207"/>
          </a:xfrm>
          <a:prstGeom prst="rect">
            <a:avLst/>
          </a:prstGeom>
          <a:solidFill>
            <a:srgbClr val="E8D7A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731520" y="3593591"/>
            <a:ext cx="1554480" cy="566928"/>
          </a:xfrm>
          <a:prstGeom prst="rect">
            <a:avLst/>
          </a:prstGeom>
          <a:noFill/>
        </p:spPr>
        <p:txBody>
          <a:bodyPr wrap="square" lIns="0" tIns="0" rIns="0" bIns="0" anchor="ctr">
            <a:spAutoFit/>
          </a:bodyPr>
          <a:lstStyle/>
          <a:p>
            <a:pPr algn="l"/>
            <a:r>
              <a:rPr sz="1100" b="1" i="0">
                <a:solidFill>
                  <a:srgbClr val="CE9540"/>
                </a:solidFill>
                <a:latin typeface="Calibri"/>
              </a:rPr>
              <a:t>LUKE 5:25</a:t>
            </a:r>
          </a:p>
        </p:txBody>
      </p:sp>
      <p:sp>
        <p:nvSpPr>
          <p:cNvPr id="18" name="TextBox 17"/>
          <p:cNvSpPr txBox="1"/>
          <p:nvPr/>
        </p:nvSpPr>
        <p:spPr>
          <a:xfrm>
            <a:off x="2377440" y="3593591"/>
            <a:ext cx="4389120" cy="566928"/>
          </a:xfrm>
          <a:prstGeom prst="rect">
            <a:avLst/>
          </a:prstGeom>
          <a:noFill/>
        </p:spPr>
        <p:txBody>
          <a:bodyPr wrap="square" lIns="0" tIns="0" rIns="0" bIns="0" anchor="ctr">
            <a:spAutoFit/>
          </a:bodyPr>
          <a:lstStyle/>
          <a:p>
            <a:pPr algn="l"/>
            <a:r>
              <a:rPr sz="1500" b="1" i="0">
                <a:solidFill>
                  <a:srgbClr val="2F3F52"/>
                </a:solidFill>
                <a:latin typeface="Georgia"/>
              </a:rPr>
              <a:t>Paralytic</a:t>
            </a:r>
          </a:p>
        </p:txBody>
      </p:sp>
      <p:sp>
        <p:nvSpPr>
          <p:cNvPr id="19" name="TextBox 18"/>
          <p:cNvSpPr txBox="1"/>
          <p:nvPr/>
        </p:nvSpPr>
        <p:spPr>
          <a:xfrm>
            <a:off x="5394960" y="3761638"/>
            <a:ext cx="3200400" cy="230832"/>
          </a:xfrm>
          <a:prstGeom prst="rect">
            <a:avLst/>
          </a:prstGeom>
          <a:noFill/>
        </p:spPr>
        <p:txBody>
          <a:bodyPr wrap="square" lIns="0" tIns="0" rIns="0" bIns="0" anchor="ctr">
            <a:spAutoFit/>
          </a:bodyPr>
          <a:lstStyle/>
          <a:p>
            <a:pPr algn="r"/>
            <a:r>
              <a:rPr sz="1500" b="0" i="1">
                <a:solidFill>
                  <a:srgbClr val="6C7787"/>
                </a:solidFill>
                <a:latin typeface="Calibri"/>
              </a:rPr>
              <a:t>“went home, glorifying God.”</a:t>
            </a:r>
          </a:p>
        </p:txBody>
      </p:sp>
      <p:sp>
        <p:nvSpPr>
          <p:cNvPr id="21" name="TextBox 20"/>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22" name="TextBox 21"/>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3 — Jesus Lifts What They Couldn't Lift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cxnSp>
        <p:nvCxnSpPr>
          <p:cNvPr id="3" name="Connector 2"/>
          <p:cNvCxnSpPr/>
          <p:nvPr/>
        </p:nvCxnSpPr>
        <p:spPr>
          <a:xfrm>
            <a:off x="4206240" y="777240"/>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2283321"/>
            <a:ext cx="8229600" cy="553998"/>
          </a:xfrm>
          <a:prstGeom prst="rect">
            <a:avLst/>
          </a:prstGeom>
          <a:noFill/>
        </p:spPr>
        <p:txBody>
          <a:bodyPr wrap="square" lIns="0" tIns="0" rIns="0" bIns="0" anchor="ctr">
            <a:spAutoFit/>
          </a:bodyPr>
          <a:lstStyle/>
          <a:p>
            <a:pPr algn="ctr"/>
            <a:r>
              <a:rPr sz="3600" b="1" i="1" dirty="0">
                <a:solidFill>
                  <a:srgbClr val="2F3F52"/>
                </a:solidFill>
                <a:latin typeface="Georgia"/>
              </a:rPr>
              <a:t>Why do we </a:t>
            </a:r>
            <a:r>
              <a:rPr lang="en-AU" sz="3600" b="1" i="1" dirty="0">
                <a:solidFill>
                  <a:srgbClr val="2F3F52"/>
                </a:solidFill>
                <a:latin typeface="Georgia"/>
              </a:rPr>
              <a:t>give give glory to God</a:t>
            </a:r>
            <a:r>
              <a:rPr sz="3600" b="1" i="1" dirty="0">
                <a:solidFill>
                  <a:srgbClr val="2F3F52"/>
                </a:solidFill>
                <a:latin typeface="Georgia"/>
              </a:rPr>
              <a:t>?</a:t>
            </a:r>
          </a:p>
        </p:txBody>
      </p:sp>
      <p:sp>
        <p:nvSpPr>
          <p:cNvPr id="6" name="TextBox 5"/>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7" name="TextBox 6"/>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3 → The Gospel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274320"/>
          </a:xfrm>
          <a:prstGeom prst="rect">
            <a:avLst/>
          </a:prstGeom>
          <a:noFill/>
        </p:spPr>
        <p:txBody>
          <a:bodyPr wrap="square" lIns="0" tIns="0" rIns="0" bIns="0" anchor="t">
            <a:spAutoFit/>
          </a:bodyPr>
          <a:lstStyle/>
          <a:p>
            <a:pPr algn="ctr"/>
            <a:r>
              <a:rPr sz="1200" b="1" i="0">
                <a:solidFill>
                  <a:srgbClr val="CE9540"/>
                </a:solidFill>
                <a:latin typeface="Calibri"/>
              </a:rPr>
              <a:t>AT  CAPERNAUM</a:t>
            </a:r>
          </a:p>
        </p:txBody>
      </p:sp>
      <p:cxnSp>
        <p:nvCxnSpPr>
          <p:cNvPr id="3" name="Connector 2"/>
          <p:cNvCxnSpPr/>
          <p:nvPr/>
        </p:nvCxnSpPr>
        <p:spPr>
          <a:xfrm>
            <a:off x="4206240" y="713232"/>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2033877"/>
            <a:ext cx="8229600" cy="1692964"/>
          </a:xfrm>
          <a:prstGeom prst="rect">
            <a:avLst/>
          </a:prstGeom>
          <a:noFill/>
        </p:spPr>
        <p:txBody>
          <a:bodyPr wrap="square" lIns="0" tIns="0" rIns="0" bIns="0" anchor="ctr">
            <a:spAutoFit/>
          </a:bodyPr>
          <a:lstStyle/>
          <a:p>
            <a:pPr algn="ctr">
              <a:lnSpc>
                <a:spcPct val="118000"/>
              </a:lnSpc>
            </a:pPr>
            <a:r>
              <a:rPr sz="3200" b="0" dirty="0">
                <a:solidFill>
                  <a:srgbClr val="E5DCC2"/>
                </a:solidFill>
                <a:latin typeface="Georgia"/>
              </a:rPr>
              <a:t>When Jesus said "your sins are forgiven" in Capernaum,</a:t>
            </a:r>
          </a:p>
          <a:p>
            <a:pPr algn="ctr">
              <a:lnSpc>
                <a:spcPct val="118000"/>
              </a:lnSpc>
            </a:pPr>
            <a:r>
              <a:rPr sz="3200" b="0" dirty="0">
                <a:solidFill>
                  <a:srgbClr val="E5DCC2"/>
                </a:solidFill>
                <a:latin typeface="Georgia"/>
              </a:rPr>
              <a:t>those words cost him something.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640080"/>
            <a:ext cx="8229600" cy="365760"/>
          </a:xfrm>
          <a:prstGeom prst="rect">
            <a:avLst/>
          </a:prstGeom>
          <a:noFill/>
        </p:spPr>
        <p:txBody>
          <a:bodyPr wrap="square" lIns="0" tIns="0" rIns="0" bIns="0" anchor="t">
            <a:spAutoFit/>
          </a:bodyPr>
          <a:lstStyle/>
          <a:p>
            <a:pPr algn="ctr"/>
            <a:r>
              <a:rPr sz="1200" b="1" i="0">
                <a:solidFill>
                  <a:srgbClr val="CE9540"/>
                </a:solidFill>
                <a:latin typeface="Calibri"/>
              </a:rPr>
              <a:t>BEFORE WE BEGIN</a:t>
            </a:r>
          </a:p>
        </p:txBody>
      </p:sp>
      <p:cxnSp>
        <p:nvCxnSpPr>
          <p:cNvPr id="3" name="Connector 2"/>
          <p:cNvCxnSpPr/>
          <p:nvPr/>
        </p:nvCxnSpPr>
        <p:spPr>
          <a:xfrm>
            <a:off x="4114800" y="1097280"/>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645920"/>
            <a:ext cx="8229600" cy="640080"/>
          </a:xfrm>
          <a:prstGeom prst="rect">
            <a:avLst/>
          </a:prstGeom>
          <a:noFill/>
        </p:spPr>
        <p:txBody>
          <a:bodyPr wrap="square" lIns="0" tIns="0" rIns="0" bIns="0" anchor="t">
            <a:spAutoFit/>
          </a:bodyPr>
          <a:lstStyle/>
          <a:p>
            <a:pPr algn="ctr"/>
            <a:r>
              <a:rPr sz="3600" b="0" i="1">
                <a:solidFill>
                  <a:srgbClr val="E5DCC2"/>
                </a:solidFill>
                <a:latin typeface="Georgia"/>
              </a:rPr>
              <a:t>If Jesus could fix</a:t>
            </a:r>
          </a:p>
        </p:txBody>
      </p:sp>
      <p:sp>
        <p:nvSpPr>
          <p:cNvPr id="5" name="TextBox 4"/>
          <p:cNvSpPr txBox="1"/>
          <p:nvPr/>
        </p:nvSpPr>
        <p:spPr>
          <a:xfrm>
            <a:off x="457200" y="2286000"/>
            <a:ext cx="8229600" cy="640080"/>
          </a:xfrm>
          <a:prstGeom prst="rect">
            <a:avLst/>
          </a:prstGeom>
          <a:noFill/>
        </p:spPr>
        <p:txBody>
          <a:bodyPr wrap="square" lIns="0" tIns="0" rIns="0" bIns="0" anchor="t">
            <a:spAutoFit/>
          </a:bodyPr>
          <a:lstStyle/>
          <a:p>
            <a:pPr algn="ctr"/>
            <a:r>
              <a:rPr sz="3600" b="0" i="1">
                <a:solidFill>
                  <a:srgbClr val="E5DCC2"/>
                </a:solidFill>
                <a:latin typeface="Georgia"/>
              </a:rPr>
              <a:t>one thing in your life today,</a:t>
            </a:r>
          </a:p>
        </p:txBody>
      </p:sp>
      <p:sp>
        <p:nvSpPr>
          <p:cNvPr id="6" name="TextBox 5"/>
          <p:cNvSpPr txBox="1"/>
          <p:nvPr/>
        </p:nvSpPr>
        <p:spPr>
          <a:xfrm>
            <a:off x="457200" y="3017520"/>
            <a:ext cx="8229600" cy="731520"/>
          </a:xfrm>
          <a:prstGeom prst="rect">
            <a:avLst/>
          </a:prstGeom>
          <a:noFill/>
        </p:spPr>
        <p:txBody>
          <a:bodyPr wrap="square" lIns="0" tIns="0" rIns="0" bIns="0" anchor="t">
            <a:spAutoFit/>
          </a:bodyPr>
          <a:lstStyle/>
          <a:p>
            <a:pPr algn="ctr"/>
            <a:r>
              <a:rPr sz="4000" b="1" i="1">
                <a:solidFill>
                  <a:srgbClr val="CE9540"/>
                </a:solidFill>
                <a:latin typeface="Georgia"/>
              </a:rPr>
              <a:t>what would you ask him for?</a:t>
            </a:r>
          </a:p>
        </p:txBody>
      </p:sp>
      <p:sp>
        <p:nvSpPr>
          <p:cNvPr id="7" name="TextBox 6"/>
          <p:cNvSpPr txBox="1"/>
          <p:nvPr/>
        </p:nvSpPr>
        <p:spPr>
          <a:xfrm>
            <a:off x="457200" y="4297680"/>
            <a:ext cx="8229600" cy="365760"/>
          </a:xfrm>
          <a:prstGeom prst="rect">
            <a:avLst/>
          </a:prstGeom>
          <a:noFill/>
        </p:spPr>
        <p:txBody>
          <a:bodyPr wrap="square" lIns="0" tIns="0" rIns="0" bIns="0" anchor="t">
            <a:spAutoFit/>
          </a:bodyPr>
          <a:lstStyle/>
          <a:p>
            <a:pPr algn="ctr"/>
            <a:r>
              <a:rPr sz="1100" b="0" i="1">
                <a:solidFill>
                  <a:srgbClr val="E5DCC2"/>
                </a:solidFill>
                <a:latin typeface="Calibri"/>
              </a:rPr>
              <a:t>— hold the question in your heart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274320"/>
          </a:xfrm>
          <a:prstGeom prst="rect">
            <a:avLst/>
          </a:prstGeom>
          <a:noFill/>
        </p:spPr>
        <p:txBody>
          <a:bodyPr wrap="square" lIns="0" tIns="0" rIns="0" bIns="0" anchor="t">
            <a:spAutoFit/>
          </a:bodyPr>
          <a:lstStyle/>
          <a:p>
            <a:pPr algn="ctr"/>
            <a:r>
              <a:rPr sz="1200" b="1" i="0">
                <a:solidFill>
                  <a:srgbClr val="CE9540"/>
                </a:solidFill>
                <a:latin typeface="Calibri"/>
              </a:rPr>
              <a:t>AT  CALVARY</a:t>
            </a:r>
          </a:p>
        </p:txBody>
      </p:sp>
      <p:cxnSp>
        <p:nvCxnSpPr>
          <p:cNvPr id="3" name="Connector 2"/>
          <p:cNvCxnSpPr/>
          <p:nvPr/>
        </p:nvCxnSpPr>
        <p:spPr>
          <a:xfrm>
            <a:off x="4206240" y="713232"/>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624952"/>
            <a:ext cx="8229600" cy="2510816"/>
          </a:xfrm>
          <a:prstGeom prst="rect">
            <a:avLst/>
          </a:prstGeom>
          <a:noFill/>
        </p:spPr>
        <p:txBody>
          <a:bodyPr wrap="square" lIns="0" tIns="0" rIns="0" bIns="0" anchor="ctr">
            <a:spAutoFit/>
          </a:bodyPr>
          <a:lstStyle/>
          <a:p>
            <a:pPr algn="ctr">
              <a:lnSpc>
                <a:spcPct val="118000"/>
              </a:lnSpc>
            </a:pPr>
            <a:r>
              <a:rPr sz="2200" b="0" dirty="0">
                <a:solidFill>
                  <a:srgbClr val="E5DCC2"/>
                </a:solidFill>
                <a:latin typeface="Georgia"/>
              </a:rPr>
              <a:t>Three years later —</a:t>
            </a:r>
          </a:p>
          <a:p>
            <a:pPr algn="ctr">
              <a:lnSpc>
                <a:spcPct val="118000"/>
              </a:lnSpc>
            </a:pPr>
            <a:r>
              <a:rPr sz="2200" b="0" dirty="0">
                <a:solidFill>
                  <a:srgbClr val="E5DCC2"/>
                </a:solidFill>
                <a:latin typeface="Georgia"/>
              </a:rPr>
              <a:t>on a Friday afternoon —</a:t>
            </a:r>
          </a:p>
          <a:p>
            <a:pPr algn="ctr">
              <a:lnSpc>
                <a:spcPct val="118000"/>
              </a:lnSpc>
            </a:pPr>
            <a:r>
              <a:rPr sz="2800" b="1" dirty="0">
                <a:solidFill>
                  <a:srgbClr val="CE9540"/>
                </a:solidFill>
                <a:latin typeface="Georgia"/>
              </a:rPr>
              <a:t>he paid it in his own blood.</a:t>
            </a:r>
          </a:p>
          <a:p>
            <a:pPr algn="ctr">
              <a:lnSpc>
                <a:spcPct val="118000"/>
              </a:lnSpc>
            </a:pPr>
            <a:endParaRPr sz="2800" b="1" dirty="0">
              <a:solidFill>
                <a:srgbClr val="CE9540"/>
              </a:solidFill>
              <a:latin typeface="Georgia"/>
            </a:endParaRPr>
          </a:p>
          <a:p>
            <a:pPr algn="ctr">
              <a:lnSpc>
                <a:spcPct val="118000"/>
              </a:lnSpc>
            </a:pPr>
            <a:r>
              <a:rPr sz="2000" b="0" dirty="0">
                <a:solidFill>
                  <a:srgbClr val="E5DCC2"/>
                </a:solidFill>
                <a:latin typeface="Georgia"/>
              </a:rPr>
              <a:t>Condemned as a blasphemer —</a:t>
            </a:r>
          </a:p>
          <a:p>
            <a:pPr algn="ctr">
              <a:lnSpc>
                <a:spcPct val="118000"/>
              </a:lnSpc>
            </a:pPr>
            <a:r>
              <a:rPr sz="2000" b="0" dirty="0">
                <a:solidFill>
                  <a:srgbClr val="E5DCC2"/>
                </a:solidFill>
                <a:latin typeface="Georgia"/>
              </a:rPr>
              <a:t>for the same claim that healed the paralytic.</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8229600" cy="274320"/>
          </a:xfrm>
          <a:prstGeom prst="rect">
            <a:avLst/>
          </a:prstGeom>
          <a:noFill/>
        </p:spPr>
        <p:txBody>
          <a:bodyPr wrap="square" lIns="0" tIns="0" rIns="0" bIns="0" anchor="t">
            <a:spAutoFit/>
          </a:bodyPr>
          <a:lstStyle/>
          <a:p>
            <a:pPr algn="ctr"/>
            <a:r>
              <a:rPr sz="1200" b="1" i="0">
                <a:solidFill>
                  <a:srgbClr val="CE9540"/>
                </a:solidFill>
                <a:latin typeface="Calibri"/>
              </a:rPr>
              <a:t>HE  IS  WORTHY</a:t>
            </a:r>
          </a:p>
        </p:txBody>
      </p:sp>
      <p:cxnSp>
        <p:nvCxnSpPr>
          <p:cNvPr id="3" name="Connector 2"/>
          <p:cNvCxnSpPr/>
          <p:nvPr/>
        </p:nvCxnSpPr>
        <p:spPr>
          <a:xfrm>
            <a:off x="4114800" y="804672"/>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417320"/>
            <a:ext cx="8229600" cy="731520"/>
          </a:xfrm>
          <a:prstGeom prst="rect">
            <a:avLst/>
          </a:prstGeom>
          <a:noFill/>
        </p:spPr>
        <p:txBody>
          <a:bodyPr wrap="square" lIns="0" tIns="0" rIns="0" bIns="0" anchor="t">
            <a:spAutoFit/>
          </a:bodyPr>
          <a:lstStyle/>
          <a:p>
            <a:pPr algn="ctr"/>
            <a:r>
              <a:rPr sz="4200" b="1" i="1">
                <a:solidFill>
                  <a:srgbClr val="CE9540"/>
                </a:solidFill>
                <a:latin typeface="Georgia"/>
              </a:rPr>
              <a:t>“Worthy is the Lamb</a:t>
            </a:r>
          </a:p>
        </p:txBody>
      </p:sp>
      <p:sp>
        <p:nvSpPr>
          <p:cNvPr id="5" name="TextBox 4"/>
          <p:cNvSpPr txBox="1"/>
          <p:nvPr/>
        </p:nvSpPr>
        <p:spPr>
          <a:xfrm>
            <a:off x="457200" y="2194560"/>
            <a:ext cx="8229600" cy="731520"/>
          </a:xfrm>
          <a:prstGeom prst="rect">
            <a:avLst/>
          </a:prstGeom>
          <a:noFill/>
        </p:spPr>
        <p:txBody>
          <a:bodyPr wrap="square" lIns="0" tIns="0" rIns="0" bIns="0" anchor="t">
            <a:spAutoFit/>
          </a:bodyPr>
          <a:lstStyle/>
          <a:p>
            <a:pPr algn="ctr"/>
            <a:r>
              <a:rPr sz="4200" b="1" i="1">
                <a:solidFill>
                  <a:srgbClr val="CE9540"/>
                </a:solidFill>
                <a:latin typeface="Georgia"/>
              </a:rPr>
              <a:t>who was slain.”</a:t>
            </a:r>
          </a:p>
        </p:txBody>
      </p:sp>
      <p:sp>
        <p:nvSpPr>
          <p:cNvPr id="6" name="TextBox 5"/>
          <p:cNvSpPr txBox="1"/>
          <p:nvPr/>
        </p:nvSpPr>
        <p:spPr>
          <a:xfrm>
            <a:off x="457200" y="3108960"/>
            <a:ext cx="8229600" cy="365760"/>
          </a:xfrm>
          <a:prstGeom prst="rect">
            <a:avLst/>
          </a:prstGeom>
          <a:noFill/>
        </p:spPr>
        <p:txBody>
          <a:bodyPr wrap="square" lIns="0" tIns="0" rIns="0" bIns="0" anchor="t">
            <a:spAutoFit/>
          </a:bodyPr>
          <a:lstStyle/>
          <a:p>
            <a:pPr algn="ctr"/>
            <a:r>
              <a:rPr sz="1300" b="0" i="1">
                <a:solidFill>
                  <a:srgbClr val="E5DCC2"/>
                </a:solidFill>
                <a:latin typeface="Calibri"/>
              </a:rPr>
              <a:t>— Revelation 5:12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640080"/>
            <a:ext cx="8229600" cy="365760"/>
          </a:xfrm>
          <a:prstGeom prst="rect">
            <a:avLst/>
          </a:prstGeom>
          <a:noFill/>
        </p:spPr>
        <p:txBody>
          <a:bodyPr wrap="square" lIns="0" tIns="0" rIns="0" bIns="0" anchor="t">
            <a:spAutoFit/>
          </a:bodyPr>
          <a:lstStyle/>
          <a:p>
            <a:pPr algn="ctr"/>
            <a:r>
              <a:rPr sz="1200" b="1" i="0">
                <a:solidFill>
                  <a:srgbClr val="CE9540"/>
                </a:solidFill>
                <a:latin typeface="Calibri"/>
              </a:rPr>
              <a:t>ONE  LAST  QUESTION</a:t>
            </a:r>
          </a:p>
        </p:txBody>
      </p:sp>
      <p:cxnSp>
        <p:nvCxnSpPr>
          <p:cNvPr id="3" name="Connector 2"/>
          <p:cNvCxnSpPr/>
          <p:nvPr/>
        </p:nvCxnSpPr>
        <p:spPr>
          <a:xfrm>
            <a:off x="4114800" y="1097280"/>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691640"/>
            <a:ext cx="8229600" cy="731520"/>
          </a:xfrm>
          <a:prstGeom prst="rect">
            <a:avLst/>
          </a:prstGeom>
          <a:noFill/>
        </p:spPr>
        <p:txBody>
          <a:bodyPr wrap="square" lIns="0" tIns="0" rIns="0" bIns="0" anchor="t">
            <a:spAutoFit/>
          </a:bodyPr>
          <a:lstStyle/>
          <a:p>
            <a:pPr algn="ctr"/>
            <a:r>
              <a:rPr sz="4000" b="1" i="1">
                <a:solidFill>
                  <a:srgbClr val="E5DCC2"/>
                </a:solidFill>
                <a:latin typeface="Georgia"/>
              </a:rPr>
              <a:t>What is Jesus asking</a:t>
            </a:r>
          </a:p>
        </p:txBody>
      </p:sp>
      <p:sp>
        <p:nvSpPr>
          <p:cNvPr id="5" name="TextBox 4"/>
          <p:cNvSpPr txBox="1"/>
          <p:nvPr/>
        </p:nvSpPr>
        <p:spPr>
          <a:xfrm>
            <a:off x="457200" y="2423160"/>
            <a:ext cx="8229600" cy="731520"/>
          </a:xfrm>
          <a:prstGeom prst="rect">
            <a:avLst/>
          </a:prstGeom>
          <a:noFill/>
        </p:spPr>
        <p:txBody>
          <a:bodyPr wrap="square" lIns="0" tIns="0" rIns="0" bIns="0" anchor="t">
            <a:spAutoFit/>
          </a:bodyPr>
          <a:lstStyle/>
          <a:p>
            <a:pPr algn="ctr"/>
            <a:r>
              <a:rPr sz="4000" b="1" i="1">
                <a:solidFill>
                  <a:srgbClr val="E5DCC2"/>
                </a:solidFill>
                <a:latin typeface="Georgia"/>
              </a:rPr>
              <a:t>you to leave here</a:t>
            </a:r>
          </a:p>
        </p:txBody>
      </p:sp>
      <p:sp>
        <p:nvSpPr>
          <p:cNvPr id="6" name="TextBox 5"/>
          <p:cNvSpPr txBox="1"/>
          <p:nvPr/>
        </p:nvSpPr>
        <p:spPr>
          <a:xfrm>
            <a:off x="457200" y="3154680"/>
            <a:ext cx="8229600" cy="822960"/>
          </a:xfrm>
          <a:prstGeom prst="rect">
            <a:avLst/>
          </a:prstGeom>
          <a:noFill/>
        </p:spPr>
        <p:txBody>
          <a:bodyPr wrap="square" lIns="0" tIns="0" rIns="0" bIns="0" anchor="t">
            <a:spAutoFit/>
          </a:bodyPr>
          <a:lstStyle/>
          <a:p>
            <a:pPr algn="ctr"/>
            <a:r>
              <a:rPr sz="4400" b="1" i="1">
                <a:solidFill>
                  <a:srgbClr val="CE9540"/>
                </a:solidFill>
                <a:latin typeface="Georgia"/>
              </a:rPr>
              <a:t>this morning?</a:t>
            </a:r>
          </a:p>
        </p:txBody>
      </p:sp>
      <p:sp>
        <p:nvSpPr>
          <p:cNvPr id="7" name="TextBox 6"/>
          <p:cNvSpPr txBox="1"/>
          <p:nvPr/>
        </p:nvSpPr>
        <p:spPr>
          <a:xfrm>
            <a:off x="457200" y="4434840"/>
            <a:ext cx="8229600" cy="320040"/>
          </a:xfrm>
          <a:prstGeom prst="rect">
            <a:avLst/>
          </a:prstGeom>
          <a:noFill/>
        </p:spPr>
        <p:txBody>
          <a:bodyPr wrap="square" lIns="0" tIns="0" rIns="0" bIns="0" anchor="t">
            <a:spAutoFit/>
          </a:bodyPr>
          <a:lstStyle/>
          <a:p>
            <a:pPr algn="ctr"/>
            <a:r>
              <a:rPr sz="1100" b="0" i="1">
                <a:solidFill>
                  <a:srgbClr val="E5DCC2"/>
                </a:solidFill>
                <a:latin typeface="Calibri"/>
              </a:rPr>
              <a:t>— hold the question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8229600" cy="274320"/>
          </a:xfrm>
          <a:prstGeom prst="rect">
            <a:avLst/>
          </a:prstGeom>
          <a:noFill/>
        </p:spPr>
        <p:txBody>
          <a:bodyPr wrap="square" lIns="0" tIns="0" rIns="0" bIns="0" anchor="t">
            <a:spAutoFit/>
          </a:bodyPr>
          <a:lstStyle/>
          <a:p>
            <a:pPr algn="ctr"/>
            <a:r>
              <a:rPr sz="1200" b="1" i="0">
                <a:solidFill>
                  <a:srgbClr val="CE9540"/>
                </a:solidFill>
                <a:latin typeface="Calibri"/>
              </a:rPr>
              <a:t>WHAT YOU'RE LEAVING BEHIND</a:t>
            </a:r>
          </a:p>
        </p:txBody>
      </p:sp>
      <p:cxnSp>
        <p:nvCxnSpPr>
          <p:cNvPr id="3" name="Connector 2"/>
          <p:cNvCxnSpPr/>
          <p:nvPr/>
        </p:nvCxnSpPr>
        <p:spPr>
          <a:xfrm>
            <a:off x="4023360" y="804672"/>
            <a:ext cx="109728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757400" y="1129283"/>
            <a:ext cx="3657600" cy="640080"/>
          </a:xfrm>
          <a:prstGeom prst="rect">
            <a:avLst/>
          </a:prstGeom>
          <a:noFill/>
        </p:spPr>
        <p:txBody>
          <a:bodyPr wrap="square" lIns="0" tIns="0" rIns="0" bIns="0" anchor="ctr">
            <a:spAutoFit/>
          </a:bodyPr>
          <a:lstStyle/>
          <a:p>
            <a:pPr algn="r"/>
            <a:r>
              <a:rPr sz="2800" b="1" i="1">
                <a:solidFill>
                  <a:srgbClr val="2F3F52"/>
                </a:solidFill>
                <a:latin typeface="Georgia"/>
              </a:rPr>
              <a:t>Your sin</a:t>
            </a:r>
          </a:p>
        </p:txBody>
      </p:sp>
      <p:sp>
        <p:nvSpPr>
          <p:cNvPr id="5" name="TextBox 4"/>
          <p:cNvSpPr txBox="1"/>
          <p:nvPr/>
        </p:nvSpPr>
        <p:spPr>
          <a:xfrm>
            <a:off x="4415000" y="1129283"/>
            <a:ext cx="457200" cy="640080"/>
          </a:xfrm>
          <a:prstGeom prst="rect">
            <a:avLst/>
          </a:prstGeom>
          <a:noFill/>
        </p:spPr>
        <p:txBody>
          <a:bodyPr wrap="square" lIns="0" tIns="0" rIns="0" bIns="0" anchor="ctr">
            <a:spAutoFit/>
          </a:bodyPr>
          <a:lstStyle/>
          <a:p>
            <a:pPr algn="ctr"/>
            <a:r>
              <a:rPr sz="2800" b="0" i="0">
                <a:solidFill>
                  <a:srgbClr val="6C7787"/>
                </a:solidFill>
                <a:latin typeface="Georgia"/>
              </a:rPr>
              <a:t>—</a:t>
            </a:r>
          </a:p>
        </p:txBody>
      </p:sp>
      <p:sp>
        <p:nvSpPr>
          <p:cNvPr id="6" name="TextBox 5"/>
          <p:cNvSpPr txBox="1"/>
          <p:nvPr/>
        </p:nvSpPr>
        <p:spPr>
          <a:xfrm>
            <a:off x="4872200" y="1249268"/>
            <a:ext cx="4572000" cy="400110"/>
          </a:xfrm>
          <a:prstGeom prst="rect">
            <a:avLst/>
          </a:prstGeom>
          <a:noFill/>
        </p:spPr>
        <p:txBody>
          <a:bodyPr wrap="square" lIns="0" tIns="0" rIns="0" bIns="0" anchor="ctr">
            <a:spAutoFit/>
          </a:bodyPr>
          <a:lstStyle/>
          <a:p>
            <a:pPr algn="l"/>
            <a:r>
              <a:rPr sz="2600" b="1" i="1" dirty="0">
                <a:solidFill>
                  <a:srgbClr val="CE9540"/>
                </a:solidFill>
                <a:latin typeface="Georgia"/>
              </a:rPr>
              <a:t>forgiven</a:t>
            </a:r>
          </a:p>
        </p:txBody>
      </p:sp>
      <p:sp>
        <p:nvSpPr>
          <p:cNvPr id="7" name="TextBox 6"/>
          <p:cNvSpPr txBox="1"/>
          <p:nvPr/>
        </p:nvSpPr>
        <p:spPr>
          <a:xfrm>
            <a:off x="757400" y="1769363"/>
            <a:ext cx="3657600" cy="640080"/>
          </a:xfrm>
          <a:prstGeom prst="rect">
            <a:avLst/>
          </a:prstGeom>
          <a:noFill/>
        </p:spPr>
        <p:txBody>
          <a:bodyPr wrap="square" lIns="0" tIns="0" rIns="0" bIns="0" anchor="ctr">
            <a:spAutoFit/>
          </a:bodyPr>
          <a:lstStyle/>
          <a:p>
            <a:pPr algn="r"/>
            <a:r>
              <a:rPr sz="2800" b="1" i="1">
                <a:solidFill>
                  <a:srgbClr val="2F3F52"/>
                </a:solidFill>
                <a:latin typeface="Georgia"/>
              </a:rPr>
              <a:t>Your paralysis</a:t>
            </a:r>
          </a:p>
        </p:txBody>
      </p:sp>
      <p:sp>
        <p:nvSpPr>
          <p:cNvPr id="8" name="TextBox 7"/>
          <p:cNvSpPr txBox="1"/>
          <p:nvPr/>
        </p:nvSpPr>
        <p:spPr>
          <a:xfrm>
            <a:off x="4415000" y="1769363"/>
            <a:ext cx="457200" cy="640080"/>
          </a:xfrm>
          <a:prstGeom prst="rect">
            <a:avLst/>
          </a:prstGeom>
          <a:noFill/>
        </p:spPr>
        <p:txBody>
          <a:bodyPr wrap="square" lIns="0" tIns="0" rIns="0" bIns="0" anchor="ctr">
            <a:spAutoFit/>
          </a:bodyPr>
          <a:lstStyle/>
          <a:p>
            <a:pPr algn="ctr"/>
            <a:r>
              <a:rPr sz="2800" b="0" i="0">
                <a:solidFill>
                  <a:srgbClr val="6C7787"/>
                </a:solidFill>
                <a:latin typeface="Georgia"/>
              </a:rPr>
              <a:t>—</a:t>
            </a:r>
          </a:p>
        </p:txBody>
      </p:sp>
      <p:sp>
        <p:nvSpPr>
          <p:cNvPr id="9" name="TextBox 8"/>
          <p:cNvSpPr txBox="1"/>
          <p:nvPr/>
        </p:nvSpPr>
        <p:spPr>
          <a:xfrm>
            <a:off x="4872200" y="1889348"/>
            <a:ext cx="4572000" cy="400110"/>
          </a:xfrm>
          <a:prstGeom prst="rect">
            <a:avLst/>
          </a:prstGeom>
          <a:noFill/>
        </p:spPr>
        <p:txBody>
          <a:bodyPr wrap="square" lIns="0" tIns="0" rIns="0" bIns="0" anchor="ctr">
            <a:spAutoFit/>
          </a:bodyPr>
          <a:lstStyle/>
          <a:p>
            <a:pPr algn="l"/>
            <a:r>
              <a:rPr sz="2600" b="1" i="1" dirty="0">
                <a:solidFill>
                  <a:srgbClr val="CE9540"/>
                </a:solidFill>
                <a:latin typeface="Georgia"/>
              </a:rPr>
              <a:t>lifted</a:t>
            </a:r>
          </a:p>
        </p:txBody>
      </p:sp>
      <p:sp>
        <p:nvSpPr>
          <p:cNvPr id="13" name="TextBox 12"/>
          <p:cNvSpPr txBox="1"/>
          <p:nvPr/>
        </p:nvSpPr>
        <p:spPr>
          <a:xfrm>
            <a:off x="457200" y="3520440"/>
            <a:ext cx="8229600" cy="365760"/>
          </a:xfrm>
          <a:prstGeom prst="rect">
            <a:avLst/>
          </a:prstGeom>
          <a:noFill/>
        </p:spPr>
        <p:txBody>
          <a:bodyPr wrap="square" lIns="0" tIns="0" rIns="0" bIns="0" anchor="t">
            <a:spAutoFit/>
          </a:bodyPr>
          <a:lstStyle/>
          <a:p>
            <a:pPr algn="ctr"/>
            <a:r>
              <a:rPr sz="1600" b="0" i="1">
                <a:solidFill>
                  <a:srgbClr val="2F3F52"/>
                </a:solidFill>
                <a:latin typeface="Georgia"/>
              </a:rPr>
              <a:t>Paralysis isn't always in the body —</a:t>
            </a:r>
          </a:p>
        </p:txBody>
      </p:sp>
      <p:sp>
        <p:nvSpPr>
          <p:cNvPr id="14" name="TextBox 13"/>
          <p:cNvSpPr txBox="1"/>
          <p:nvPr/>
        </p:nvSpPr>
        <p:spPr>
          <a:xfrm>
            <a:off x="457200" y="3886200"/>
            <a:ext cx="8229600" cy="365760"/>
          </a:xfrm>
          <a:prstGeom prst="rect">
            <a:avLst/>
          </a:prstGeom>
          <a:noFill/>
        </p:spPr>
        <p:txBody>
          <a:bodyPr wrap="square" lIns="0" tIns="0" rIns="0" bIns="0" anchor="t">
            <a:spAutoFit/>
          </a:bodyPr>
          <a:lstStyle/>
          <a:p>
            <a:pPr algn="ctr"/>
            <a:r>
              <a:rPr sz="1600" b="0" i="1">
                <a:solidFill>
                  <a:srgbClr val="2F3F52"/>
                </a:solidFill>
                <a:latin typeface="Georgia"/>
              </a:rPr>
              <a:t>bitterness · unforgiveness · shame · the thing you can't say out loud.</a:t>
            </a:r>
          </a:p>
        </p:txBody>
      </p:sp>
      <p:sp>
        <p:nvSpPr>
          <p:cNvPr id="15" name="TextBox 14"/>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16" name="TextBox 15"/>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The Closing — leave it here, walk out free.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1778615"/>
            <a:ext cx="8229600" cy="923330"/>
          </a:xfrm>
          <a:prstGeom prst="rect">
            <a:avLst/>
          </a:prstGeom>
          <a:noFill/>
        </p:spPr>
        <p:txBody>
          <a:bodyPr wrap="square" lIns="0" tIns="0" rIns="0" bIns="0" anchor="ctr">
            <a:spAutoFit/>
          </a:bodyPr>
          <a:lstStyle/>
          <a:p>
            <a:pPr algn="ctr"/>
            <a:r>
              <a:rPr sz="6000" b="1" i="1" dirty="0">
                <a:solidFill>
                  <a:srgbClr val="CE9540"/>
                </a:solidFill>
                <a:latin typeface="Georgia"/>
              </a:rPr>
              <a:t>Walk out free</a:t>
            </a:r>
          </a:p>
        </p:txBody>
      </p:sp>
      <p:sp>
        <p:nvSpPr>
          <p:cNvPr id="3" name="TextBox 2"/>
          <p:cNvSpPr txBox="1"/>
          <p:nvPr/>
        </p:nvSpPr>
        <p:spPr>
          <a:xfrm>
            <a:off x="457200" y="3749039"/>
            <a:ext cx="8229600" cy="457200"/>
          </a:xfrm>
          <a:prstGeom prst="rect">
            <a:avLst/>
          </a:prstGeom>
          <a:noFill/>
        </p:spPr>
        <p:txBody>
          <a:bodyPr wrap="square" lIns="0" tIns="0" rIns="0" bIns="0" anchor="t">
            <a:spAutoFit/>
          </a:bodyPr>
          <a:lstStyle/>
          <a:p>
            <a:pPr algn="ctr"/>
            <a:r>
              <a:rPr sz="1800" b="0" i="1">
                <a:solidFill>
                  <a:srgbClr val="E5DCC2"/>
                </a:solidFill>
                <a:latin typeface="Georgia"/>
              </a:rPr>
              <a:t>Like the paralytic — picking up his bed, going home, glorifying God.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cxnSp>
        <p:nvCxnSpPr>
          <p:cNvPr id="2" name="Connector 1"/>
          <p:cNvCxnSpPr/>
          <p:nvPr/>
        </p:nvCxnSpPr>
        <p:spPr>
          <a:xfrm>
            <a:off x="3886200" y="2194560"/>
            <a:ext cx="13716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457200" y="2286000"/>
            <a:ext cx="8229600" cy="615553"/>
          </a:xfrm>
          <a:prstGeom prst="rect">
            <a:avLst/>
          </a:prstGeom>
          <a:noFill/>
        </p:spPr>
        <p:txBody>
          <a:bodyPr wrap="square" lIns="0" tIns="0" rIns="0" bIns="0" anchor="t">
            <a:spAutoFit/>
          </a:bodyPr>
          <a:lstStyle/>
          <a:p>
            <a:pPr algn="ctr"/>
            <a:r>
              <a:rPr sz="4000" b="1" i="1" dirty="0">
                <a:solidFill>
                  <a:srgbClr val="2F3F52"/>
                </a:solidFill>
                <a:latin typeface="Georgia"/>
              </a:rPr>
              <a:t>And the Table is set</a:t>
            </a:r>
          </a:p>
        </p:txBody>
      </p:sp>
      <p:cxnSp>
        <p:nvCxnSpPr>
          <p:cNvPr id="4" name="Connector 3"/>
          <p:cNvCxnSpPr/>
          <p:nvPr/>
        </p:nvCxnSpPr>
        <p:spPr>
          <a:xfrm>
            <a:off x="3886200" y="3200400"/>
            <a:ext cx="13716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457200"/>
            <a:ext cx="8229600" cy="274320"/>
          </a:xfrm>
          <a:prstGeom prst="rect">
            <a:avLst/>
          </a:prstGeom>
          <a:noFill/>
        </p:spPr>
        <p:txBody>
          <a:bodyPr wrap="square" lIns="0" tIns="0" rIns="0" bIns="0" anchor="t">
            <a:spAutoFit/>
          </a:bodyPr>
          <a:lstStyle/>
          <a:p>
            <a:pPr algn="ctr"/>
            <a:r>
              <a:rPr sz="1200" b="1" i="0">
                <a:solidFill>
                  <a:srgbClr val="CE9540"/>
                </a:solidFill>
                <a:latin typeface="Calibri"/>
              </a:rPr>
              <a:t>AT  THE  TABLE</a:t>
            </a:r>
          </a:p>
        </p:txBody>
      </p:sp>
      <p:cxnSp>
        <p:nvCxnSpPr>
          <p:cNvPr id="3" name="Connector 2"/>
          <p:cNvCxnSpPr/>
          <p:nvPr/>
        </p:nvCxnSpPr>
        <p:spPr>
          <a:xfrm>
            <a:off x="4206240" y="804672"/>
            <a:ext cx="73152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188720"/>
            <a:ext cx="8229600" cy="640080"/>
          </a:xfrm>
          <a:prstGeom prst="rect">
            <a:avLst/>
          </a:prstGeom>
          <a:noFill/>
        </p:spPr>
        <p:txBody>
          <a:bodyPr wrap="square" lIns="0" tIns="0" rIns="0" bIns="0" anchor="t">
            <a:spAutoFit/>
          </a:bodyPr>
          <a:lstStyle/>
          <a:p>
            <a:pPr algn="ctr"/>
            <a:r>
              <a:rPr sz="2800" b="0" i="1">
                <a:solidFill>
                  <a:srgbClr val="E5DCC2"/>
                </a:solidFill>
                <a:latin typeface="Georgia"/>
              </a:rPr>
              <a:t>“Worthy are you…</a:t>
            </a:r>
          </a:p>
        </p:txBody>
      </p:sp>
      <p:sp>
        <p:nvSpPr>
          <p:cNvPr id="5" name="TextBox 4"/>
          <p:cNvSpPr txBox="1"/>
          <p:nvPr/>
        </p:nvSpPr>
        <p:spPr>
          <a:xfrm>
            <a:off x="457200" y="1828800"/>
            <a:ext cx="8229600" cy="640080"/>
          </a:xfrm>
          <a:prstGeom prst="rect">
            <a:avLst/>
          </a:prstGeom>
          <a:noFill/>
        </p:spPr>
        <p:txBody>
          <a:bodyPr wrap="square" lIns="0" tIns="0" rIns="0" bIns="0" anchor="t">
            <a:spAutoFit/>
          </a:bodyPr>
          <a:lstStyle/>
          <a:p>
            <a:pPr algn="ctr"/>
            <a:r>
              <a:rPr sz="2800" b="0" i="1">
                <a:solidFill>
                  <a:srgbClr val="E5DCC2"/>
                </a:solidFill>
                <a:latin typeface="Georgia"/>
              </a:rPr>
              <a:t>for you were slain,</a:t>
            </a:r>
          </a:p>
        </p:txBody>
      </p:sp>
      <p:sp>
        <p:nvSpPr>
          <p:cNvPr id="6" name="TextBox 5"/>
          <p:cNvSpPr txBox="1"/>
          <p:nvPr/>
        </p:nvSpPr>
        <p:spPr>
          <a:xfrm>
            <a:off x="457200" y="2468880"/>
            <a:ext cx="8229600" cy="640080"/>
          </a:xfrm>
          <a:prstGeom prst="rect">
            <a:avLst/>
          </a:prstGeom>
          <a:noFill/>
        </p:spPr>
        <p:txBody>
          <a:bodyPr wrap="square" lIns="0" tIns="0" rIns="0" bIns="0" anchor="t">
            <a:spAutoFit/>
          </a:bodyPr>
          <a:lstStyle/>
          <a:p>
            <a:pPr algn="ctr"/>
            <a:r>
              <a:rPr sz="2800" b="1" i="1">
                <a:solidFill>
                  <a:srgbClr val="CE9540"/>
                </a:solidFill>
                <a:latin typeface="Georgia"/>
              </a:rPr>
              <a:t>and by your blood</a:t>
            </a:r>
          </a:p>
        </p:txBody>
      </p:sp>
      <p:sp>
        <p:nvSpPr>
          <p:cNvPr id="7" name="TextBox 6"/>
          <p:cNvSpPr txBox="1"/>
          <p:nvPr/>
        </p:nvSpPr>
        <p:spPr>
          <a:xfrm>
            <a:off x="457200" y="3108960"/>
            <a:ext cx="8229600" cy="640080"/>
          </a:xfrm>
          <a:prstGeom prst="rect">
            <a:avLst/>
          </a:prstGeom>
          <a:noFill/>
        </p:spPr>
        <p:txBody>
          <a:bodyPr wrap="square" lIns="0" tIns="0" rIns="0" bIns="0" anchor="t">
            <a:spAutoFit/>
          </a:bodyPr>
          <a:lstStyle/>
          <a:p>
            <a:pPr algn="ctr"/>
            <a:r>
              <a:rPr sz="2800" b="1" i="1">
                <a:solidFill>
                  <a:srgbClr val="CE9540"/>
                </a:solidFill>
                <a:latin typeface="Georgia"/>
              </a:rPr>
              <a:t>you ransomed people for God.”</a:t>
            </a:r>
          </a:p>
        </p:txBody>
      </p:sp>
      <p:sp>
        <p:nvSpPr>
          <p:cNvPr id="8" name="TextBox 7"/>
          <p:cNvSpPr txBox="1"/>
          <p:nvPr/>
        </p:nvSpPr>
        <p:spPr>
          <a:xfrm>
            <a:off x="457200" y="3931920"/>
            <a:ext cx="8229600" cy="320040"/>
          </a:xfrm>
          <a:prstGeom prst="rect">
            <a:avLst/>
          </a:prstGeom>
          <a:noFill/>
        </p:spPr>
        <p:txBody>
          <a:bodyPr wrap="square" lIns="0" tIns="0" rIns="0" bIns="0" anchor="t">
            <a:spAutoFit/>
          </a:bodyPr>
          <a:lstStyle/>
          <a:p>
            <a:pPr algn="ctr"/>
            <a:r>
              <a:rPr sz="1300" b="0" i="1">
                <a:solidFill>
                  <a:srgbClr val="E5DCC2"/>
                </a:solidFill>
                <a:latin typeface="Calibri"/>
              </a:rPr>
              <a:t>— Revelation 5:9</a:t>
            </a:r>
          </a:p>
        </p:txBody>
      </p:sp>
      <p:sp>
        <p:nvSpPr>
          <p:cNvPr id="9" name="TextBox 8"/>
          <p:cNvSpPr txBox="1"/>
          <p:nvPr/>
        </p:nvSpPr>
        <p:spPr>
          <a:xfrm>
            <a:off x="457200" y="4434840"/>
            <a:ext cx="8229600" cy="411480"/>
          </a:xfrm>
          <a:prstGeom prst="rect">
            <a:avLst/>
          </a:prstGeom>
          <a:noFill/>
        </p:spPr>
        <p:txBody>
          <a:bodyPr wrap="square" lIns="0" tIns="0" rIns="0" bIns="0" anchor="t">
            <a:spAutoFit/>
          </a:bodyPr>
          <a:lstStyle/>
          <a:p>
            <a:pPr algn="ctr"/>
            <a:r>
              <a:rPr sz="1400" b="0" i="1">
                <a:solidFill>
                  <a:srgbClr val="CE9540"/>
                </a:solidFill>
                <a:latin typeface="Georgia"/>
              </a:rPr>
              <a:t>The Lamb who was slain. The blood that was poured. The Table he set.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Bible Reading — Luke 5:17–19 (ESV)</a:t>
            </a:r>
          </a:p>
        </p:txBody>
      </p:sp>
      <p:sp>
        <p:nvSpPr>
          <p:cNvPr id="3" name="TextBox 2"/>
          <p:cNvSpPr txBox="1"/>
          <p:nvPr/>
        </p:nvSpPr>
        <p:spPr>
          <a:xfrm>
            <a:off x="640080" y="1051560"/>
            <a:ext cx="7863840" cy="3657600"/>
          </a:xfrm>
          <a:prstGeom prst="rect">
            <a:avLst/>
          </a:prstGeom>
          <a:noFill/>
        </p:spPr>
        <p:txBody>
          <a:bodyPr wrap="square" lIns="0" tIns="0" rIns="0" bIns="0" anchor="t">
            <a:spAutoFit/>
          </a:bodyPr>
          <a:lstStyle/>
          <a:p>
            <a:pPr algn="l">
              <a:lnSpc>
                <a:spcPct val="118000"/>
              </a:lnSpc>
            </a:pPr>
            <a:r>
              <a:rPr sz="1700" b="1" i="0">
                <a:solidFill>
                  <a:srgbClr val="CE9540"/>
                </a:solidFill>
                <a:latin typeface="Georgia"/>
              </a:rPr>
              <a:t>17 </a:t>
            </a:r>
            <a:r>
              <a:rPr sz="1700" b="0" i="0">
                <a:solidFill>
                  <a:srgbClr val="2A323E"/>
                </a:solidFill>
                <a:latin typeface="Georgia"/>
              </a:rPr>
              <a:t>On one of those days, as he was teaching, Pharisees and teachers of the law were sitting there, who had come from every village of Galilee and Judea and from Jerusalem. And the power of the Lord was with him to heal. </a:t>
            </a:r>
            <a:r>
              <a:rPr sz="1700" b="1" i="0">
                <a:solidFill>
                  <a:srgbClr val="CE9540"/>
                </a:solidFill>
                <a:latin typeface="Georgia"/>
              </a:rPr>
              <a:t>18 </a:t>
            </a:r>
            <a:r>
              <a:rPr sz="1700" b="0" i="0">
                <a:solidFill>
                  <a:srgbClr val="2A323E"/>
                </a:solidFill>
                <a:latin typeface="Georgia"/>
              </a:rPr>
              <a:t>And behold, some men were bringing on a bed a man who was paralyzed, and they were seeking to bring him in and lay him before Jesus, </a:t>
            </a:r>
            <a:r>
              <a:rPr sz="1700" b="1" i="0">
                <a:solidFill>
                  <a:srgbClr val="CE9540"/>
                </a:solidFill>
                <a:latin typeface="Georgia"/>
              </a:rPr>
              <a:t>19 </a:t>
            </a:r>
            <a:r>
              <a:rPr sz="1700" b="0" i="0">
                <a:solidFill>
                  <a:srgbClr val="2A323E"/>
                </a:solidFill>
                <a:latin typeface="Georgia"/>
              </a:rPr>
              <a:t>but finding no way to bring him in, because of the crowd, they went up on the roof and let him down with his bed through the tiles into the midst before Jesus. </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Reading 1 of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Bible Reading — Luke 5:20–24 (ESV)</a:t>
            </a:r>
          </a:p>
        </p:txBody>
      </p:sp>
      <p:sp>
        <p:nvSpPr>
          <p:cNvPr id="3" name="TextBox 2"/>
          <p:cNvSpPr txBox="1"/>
          <p:nvPr/>
        </p:nvSpPr>
        <p:spPr>
          <a:xfrm>
            <a:off x="640080" y="1051560"/>
            <a:ext cx="7863840" cy="3657600"/>
          </a:xfrm>
          <a:prstGeom prst="rect">
            <a:avLst/>
          </a:prstGeom>
          <a:noFill/>
        </p:spPr>
        <p:txBody>
          <a:bodyPr wrap="square" lIns="0" tIns="0" rIns="0" bIns="0" anchor="t">
            <a:spAutoFit/>
          </a:bodyPr>
          <a:lstStyle/>
          <a:p>
            <a:pPr algn="l">
              <a:lnSpc>
                <a:spcPct val="118000"/>
              </a:lnSpc>
            </a:pPr>
            <a:r>
              <a:rPr sz="1700" b="1" i="0">
                <a:solidFill>
                  <a:srgbClr val="CE9540"/>
                </a:solidFill>
                <a:latin typeface="Georgia"/>
              </a:rPr>
              <a:t>20 </a:t>
            </a:r>
            <a:r>
              <a:rPr sz="1700" b="0" i="0">
                <a:solidFill>
                  <a:srgbClr val="2A323E"/>
                </a:solidFill>
                <a:latin typeface="Georgia"/>
              </a:rPr>
              <a:t>And when he saw their faith, he said, “Man, your sins are forgiven you.” </a:t>
            </a:r>
            <a:r>
              <a:rPr sz="1700" b="1" i="0">
                <a:solidFill>
                  <a:srgbClr val="CE9540"/>
                </a:solidFill>
                <a:latin typeface="Georgia"/>
              </a:rPr>
              <a:t>21 </a:t>
            </a:r>
            <a:r>
              <a:rPr sz="1700" b="0" i="0">
                <a:solidFill>
                  <a:srgbClr val="2A323E"/>
                </a:solidFill>
                <a:latin typeface="Georgia"/>
              </a:rPr>
              <a:t>And the scribes and the Pharisees began to question, saying, “Who is this who speaks blasphemies? Who can forgive sins but God alone?” </a:t>
            </a:r>
            <a:r>
              <a:rPr sz="1700" b="1" i="0">
                <a:solidFill>
                  <a:srgbClr val="CE9540"/>
                </a:solidFill>
                <a:latin typeface="Georgia"/>
              </a:rPr>
              <a:t>22 </a:t>
            </a:r>
            <a:r>
              <a:rPr sz="1700" b="0" i="0">
                <a:solidFill>
                  <a:srgbClr val="2A323E"/>
                </a:solidFill>
                <a:latin typeface="Georgia"/>
              </a:rPr>
              <a:t>When Jesus perceived their thoughts, he answered them, “Why do you question in your hearts? </a:t>
            </a:r>
            <a:r>
              <a:rPr sz="1700" b="1" i="0">
                <a:solidFill>
                  <a:srgbClr val="CE9540"/>
                </a:solidFill>
                <a:latin typeface="Georgia"/>
              </a:rPr>
              <a:t>23 </a:t>
            </a:r>
            <a:r>
              <a:rPr sz="1700" b="0" i="0">
                <a:solidFill>
                  <a:srgbClr val="2A323E"/>
                </a:solidFill>
                <a:latin typeface="Georgia"/>
              </a:rPr>
              <a:t>Which is easier, to say, ‘Your sins are forgiven you,’ or to say, ‘Rise and walk’? </a:t>
            </a:r>
            <a:r>
              <a:rPr sz="1700" b="1" i="0">
                <a:solidFill>
                  <a:srgbClr val="CE9540"/>
                </a:solidFill>
                <a:latin typeface="Georgia"/>
              </a:rPr>
              <a:t>24 </a:t>
            </a:r>
            <a:r>
              <a:rPr sz="1700" b="0" i="0">
                <a:solidFill>
                  <a:srgbClr val="2A323E"/>
                </a:solidFill>
                <a:latin typeface="Georgia"/>
              </a:rPr>
              <a:t>But that you may know that the Son of Man has authority on earth to forgive sins”—he said to the man who was paralyzed—“I say to you, rise, pick up your bed and go home.” </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Reading 2 of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Bible Reading — Luke 5:25–26 (ESV)</a:t>
            </a:r>
          </a:p>
        </p:txBody>
      </p:sp>
      <p:sp>
        <p:nvSpPr>
          <p:cNvPr id="3" name="TextBox 2"/>
          <p:cNvSpPr txBox="1"/>
          <p:nvPr/>
        </p:nvSpPr>
        <p:spPr>
          <a:xfrm>
            <a:off x="640080" y="1051560"/>
            <a:ext cx="7863840" cy="3657600"/>
          </a:xfrm>
          <a:prstGeom prst="rect">
            <a:avLst/>
          </a:prstGeom>
          <a:noFill/>
        </p:spPr>
        <p:txBody>
          <a:bodyPr wrap="square" lIns="0" tIns="0" rIns="0" bIns="0" anchor="t">
            <a:spAutoFit/>
          </a:bodyPr>
          <a:lstStyle/>
          <a:p>
            <a:pPr algn="l">
              <a:lnSpc>
                <a:spcPct val="118000"/>
              </a:lnSpc>
            </a:pPr>
            <a:r>
              <a:rPr sz="1700" b="1" i="0">
                <a:solidFill>
                  <a:srgbClr val="CE9540"/>
                </a:solidFill>
                <a:latin typeface="Georgia"/>
              </a:rPr>
              <a:t>25 </a:t>
            </a:r>
            <a:r>
              <a:rPr sz="1700" b="0" i="0">
                <a:solidFill>
                  <a:srgbClr val="2A323E"/>
                </a:solidFill>
                <a:latin typeface="Georgia"/>
              </a:rPr>
              <a:t>And immediately he rose up before them and picked up what he had been lying on and went home, glorifying God. </a:t>
            </a:r>
            <a:r>
              <a:rPr sz="1700" b="1" i="0">
                <a:solidFill>
                  <a:srgbClr val="CE9540"/>
                </a:solidFill>
                <a:latin typeface="Georgia"/>
              </a:rPr>
              <a:t>26 </a:t>
            </a:r>
            <a:r>
              <a:rPr sz="1700" b="0" i="0">
                <a:solidFill>
                  <a:srgbClr val="2A323E"/>
                </a:solidFill>
                <a:latin typeface="Georgia"/>
              </a:rPr>
              <a:t>And amazement seized them all, and they glorified God and were filled with awe, saying, “We have seen extraordinary things today.” </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Reading 3 of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ctr"/>
            <a:r>
              <a:rPr sz="2400" b="1" i="0">
                <a:solidFill>
                  <a:srgbClr val="2F3F52"/>
                </a:solidFill>
                <a:latin typeface="Georgia"/>
              </a:rPr>
              <a:t>Three Things You'll Carry Home</a:t>
            </a:r>
          </a:p>
        </p:txBody>
      </p:sp>
      <p:cxnSp>
        <p:nvCxnSpPr>
          <p:cNvPr id="3" name="Connector 2"/>
          <p:cNvCxnSpPr/>
          <p:nvPr/>
        </p:nvCxnSpPr>
        <p:spPr>
          <a:xfrm>
            <a:off x="4114800" y="868680"/>
            <a:ext cx="9144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822960" y="1371600"/>
            <a:ext cx="731520" cy="914400"/>
          </a:xfrm>
          <a:prstGeom prst="rect">
            <a:avLst/>
          </a:prstGeom>
          <a:noFill/>
        </p:spPr>
        <p:txBody>
          <a:bodyPr wrap="square" lIns="0" tIns="0" rIns="0" bIns="0" anchor="ctr">
            <a:spAutoFit/>
          </a:bodyPr>
          <a:lstStyle/>
          <a:p>
            <a:pPr algn="ctr"/>
            <a:r>
              <a:rPr sz="4400" b="1" i="0">
                <a:solidFill>
                  <a:srgbClr val="CE9540"/>
                </a:solidFill>
                <a:latin typeface="Georgia"/>
              </a:rPr>
              <a:t>1</a:t>
            </a:r>
          </a:p>
        </p:txBody>
      </p:sp>
      <p:sp>
        <p:nvSpPr>
          <p:cNvPr id="5" name="TextBox 4"/>
          <p:cNvSpPr txBox="1"/>
          <p:nvPr/>
        </p:nvSpPr>
        <p:spPr>
          <a:xfrm>
            <a:off x="1828800" y="1508760"/>
            <a:ext cx="6400800" cy="457200"/>
          </a:xfrm>
          <a:prstGeom prst="rect">
            <a:avLst/>
          </a:prstGeom>
          <a:noFill/>
        </p:spPr>
        <p:txBody>
          <a:bodyPr wrap="square" lIns="0" tIns="0" rIns="0" bIns="0" anchor="t">
            <a:spAutoFit/>
          </a:bodyPr>
          <a:lstStyle/>
          <a:p>
            <a:pPr algn="l"/>
            <a:r>
              <a:rPr sz="2200" b="1" i="0">
                <a:solidFill>
                  <a:srgbClr val="2A323E"/>
                </a:solidFill>
                <a:latin typeface="Georgia"/>
              </a:rPr>
              <a:t>Jesus sees what they brought</a:t>
            </a:r>
          </a:p>
        </p:txBody>
      </p:sp>
      <p:sp>
        <p:nvSpPr>
          <p:cNvPr id="6" name="TextBox 5"/>
          <p:cNvSpPr txBox="1"/>
          <p:nvPr/>
        </p:nvSpPr>
        <p:spPr>
          <a:xfrm>
            <a:off x="1828800" y="1965960"/>
            <a:ext cx="6400800" cy="320040"/>
          </a:xfrm>
          <a:prstGeom prst="rect">
            <a:avLst/>
          </a:prstGeom>
          <a:noFill/>
        </p:spPr>
        <p:txBody>
          <a:bodyPr wrap="square" lIns="0" tIns="0" rIns="0" bIns="0" anchor="t">
            <a:spAutoFit/>
          </a:bodyPr>
          <a:lstStyle/>
          <a:p>
            <a:pPr algn="l"/>
            <a:r>
              <a:rPr sz="1200" b="0" i="1">
                <a:solidFill>
                  <a:srgbClr val="6C7787"/>
                </a:solidFill>
                <a:latin typeface="Calibri"/>
              </a:rPr>
              <a:t>vv. 17–19</a:t>
            </a:r>
          </a:p>
        </p:txBody>
      </p:sp>
      <p:sp>
        <p:nvSpPr>
          <p:cNvPr id="7" name="TextBox 6"/>
          <p:cNvSpPr txBox="1"/>
          <p:nvPr/>
        </p:nvSpPr>
        <p:spPr>
          <a:xfrm>
            <a:off x="822960" y="2423160"/>
            <a:ext cx="731520" cy="914400"/>
          </a:xfrm>
          <a:prstGeom prst="rect">
            <a:avLst/>
          </a:prstGeom>
          <a:noFill/>
        </p:spPr>
        <p:txBody>
          <a:bodyPr wrap="square" lIns="0" tIns="0" rIns="0" bIns="0" anchor="ctr">
            <a:spAutoFit/>
          </a:bodyPr>
          <a:lstStyle/>
          <a:p>
            <a:pPr algn="ctr"/>
            <a:r>
              <a:rPr sz="4400" b="1" i="0">
                <a:solidFill>
                  <a:srgbClr val="CE9540"/>
                </a:solidFill>
                <a:latin typeface="Georgia"/>
              </a:rPr>
              <a:t>2</a:t>
            </a:r>
          </a:p>
        </p:txBody>
      </p:sp>
      <p:sp>
        <p:nvSpPr>
          <p:cNvPr id="8" name="TextBox 7"/>
          <p:cNvSpPr txBox="1"/>
          <p:nvPr/>
        </p:nvSpPr>
        <p:spPr>
          <a:xfrm>
            <a:off x="1828800" y="2560320"/>
            <a:ext cx="6400800" cy="457200"/>
          </a:xfrm>
          <a:prstGeom prst="rect">
            <a:avLst/>
          </a:prstGeom>
          <a:noFill/>
        </p:spPr>
        <p:txBody>
          <a:bodyPr wrap="square" lIns="0" tIns="0" rIns="0" bIns="0" anchor="t">
            <a:spAutoFit/>
          </a:bodyPr>
          <a:lstStyle/>
          <a:p>
            <a:pPr algn="l"/>
            <a:r>
              <a:rPr sz="2200" b="1" i="0">
                <a:solidFill>
                  <a:srgbClr val="2A323E"/>
                </a:solidFill>
                <a:latin typeface="Georgia"/>
              </a:rPr>
              <a:t>Jesus speaks what they didn't ask</a:t>
            </a:r>
          </a:p>
        </p:txBody>
      </p:sp>
      <p:sp>
        <p:nvSpPr>
          <p:cNvPr id="9" name="TextBox 8"/>
          <p:cNvSpPr txBox="1"/>
          <p:nvPr/>
        </p:nvSpPr>
        <p:spPr>
          <a:xfrm>
            <a:off x="1828800" y="3017520"/>
            <a:ext cx="6400800" cy="320040"/>
          </a:xfrm>
          <a:prstGeom prst="rect">
            <a:avLst/>
          </a:prstGeom>
          <a:noFill/>
        </p:spPr>
        <p:txBody>
          <a:bodyPr wrap="square" lIns="0" tIns="0" rIns="0" bIns="0" anchor="t">
            <a:spAutoFit/>
          </a:bodyPr>
          <a:lstStyle/>
          <a:p>
            <a:pPr algn="l"/>
            <a:r>
              <a:rPr sz="1200" b="0" i="1">
                <a:solidFill>
                  <a:srgbClr val="6C7787"/>
                </a:solidFill>
                <a:latin typeface="Calibri"/>
              </a:rPr>
              <a:t>vv. 20–24</a:t>
            </a:r>
          </a:p>
        </p:txBody>
      </p:sp>
      <p:sp>
        <p:nvSpPr>
          <p:cNvPr id="10" name="TextBox 9"/>
          <p:cNvSpPr txBox="1"/>
          <p:nvPr/>
        </p:nvSpPr>
        <p:spPr>
          <a:xfrm>
            <a:off x="822960" y="3474720"/>
            <a:ext cx="731520" cy="914400"/>
          </a:xfrm>
          <a:prstGeom prst="rect">
            <a:avLst/>
          </a:prstGeom>
          <a:noFill/>
        </p:spPr>
        <p:txBody>
          <a:bodyPr wrap="square" lIns="0" tIns="0" rIns="0" bIns="0" anchor="ctr">
            <a:spAutoFit/>
          </a:bodyPr>
          <a:lstStyle/>
          <a:p>
            <a:pPr algn="ctr"/>
            <a:r>
              <a:rPr sz="4400" b="1" i="0">
                <a:solidFill>
                  <a:srgbClr val="CE9540"/>
                </a:solidFill>
                <a:latin typeface="Georgia"/>
              </a:rPr>
              <a:t>3</a:t>
            </a:r>
          </a:p>
        </p:txBody>
      </p:sp>
      <p:sp>
        <p:nvSpPr>
          <p:cNvPr id="11" name="TextBox 10"/>
          <p:cNvSpPr txBox="1"/>
          <p:nvPr/>
        </p:nvSpPr>
        <p:spPr>
          <a:xfrm>
            <a:off x="1828800" y="3611879"/>
            <a:ext cx="6400800" cy="457200"/>
          </a:xfrm>
          <a:prstGeom prst="rect">
            <a:avLst/>
          </a:prstGeom>
          <a:noFill/>
        </p:spPr>
        <p:txBody>
          <a:bodyPr wrap="square" lIns="0" tIns="0" rIns="0" bIns="0" anchor="t">
            <a:spAutoFit/>
          </a:bodyPr>
          <a:lstStyle/>
          <a:p>
            <a:pPr algn="l"/>
            <a:r>
              <a:rPr sz="2200" b="1" i="0">
                <a:solidFill>
                  <a:srgbClr val="2A323E"/>
                </a:solidFill>
                <a:latin typeface="Georgia"/>
              </a:rPr>
              <a:t>Jesus lifts what they couldn't lift</a:t>
            </a:r>
          </a:p>
        </p:txBody>
      </p:sp>
      <p:sp>
        <p:nvSpPr>
          <p:cNvPr id="12" name="TextBox 11"/>
          <p:cNvSpPr txBox="1"/>
          <p:nvPr/>
        </p:nvSpPr>
        <p:spPr>
          <a:xfrm>
            <a:off x="1828800" y="4069080"/>
            <a:ext cx="6400800" cy="320040"/>
          </a:xfrm>
          <a:prstGeom prst="rect">
            <a:avLst/>
          </a:prstGeom>
          <a:noFill/>
        </p:spPr>
        <p:txBody>
          <a:bodyPr wrap="square" lIns="0" tIns="0" rIns="0" bIns="0" anchor="t">
            <a:spAutoFit/>
          </a:bodyPr>
          <a:lstStyle/>
          <a:p>
            <a:pPr algn="l"/>
            <a:r>
              <a:rPr sz="1200" b="0" i="1">
                <a:solidFill>
                  <a:srgbClr val="6C7787"/>
                </a:solidFill>
                <a:latin typeface="Calibri"/>
              </a:rPr>
              <a:t>vv. 25–26</a:t>
            </a:r>
          </a:p>
        </p:txBody>
      </p:sp>
      <p:sp>
        <p:nvSpPr>
          <p:cNvPr id="13" name="TextBox 12"/>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E2A3A"/>
        </a:solidFill>
        <a:effectLst/>
      </p:bgPr>
    </p:bg>
    <p:spTree>
      <p:nvGrpSpPr>
        <p:cNvPr id="1" name=""/>
        <p:cNvGrpSpPr/>
        <p:nvPr/>
      </p:nvGrpSpPr>
      <p:grpSpPr>
        <a:xfrm>
          <a:off x="0" y="0"/>
          <a:ext cx="0" cy="0"/>
          <a:chOff x="0" y="0"/>
          <a:chExt cx="0" cy="0"/>
        </a:xfrm>
      </p:grpSpPr>
      <p:sp>
        <p:nvSpPr>
          <p:cNvPr id="2" name="TextBox 1"/>
          <p:cNvSpPr txBox="1"/>
          <p:nvPr/>
        </p:nvSpPr>
        <p:spPr>
          <a:xfrm>
            <a:off x="457200" y="731520"/>
            <a:ext cx="8229600" cy="365760"/>
          </a:xfrm>
          <a:prstGeom prst="rect">
            <a:avLst/>
          </a:prstGeom>
          <a:noFill/>
        </p:spPr>
        <p:txBody>
          <a:bodyPr wrap="square" lIns="0" tIns="0" rIns="0" bIns="0" anchor="t">
            <a:spAutoFit/>
          </a:bodyPr>
          <a:lstStyle/>
          <a:p>
            <a:pPr algn="ctr"/>
            <a:r>
              <a:rPr sz="1400" b="1" i="0">
                <a:solidFill>
                  <a:srgbClr val="CE9540"/>
                </a:solidFill>
                <a:latin typeface="Calibri"/>
              </a:rPr>
              <a:t>POINT ONE  ·  vv. 17–19</a:t>
            </a:r>
          </a:p>
        </p:txBody>
      </p:sp>
      <p:cxnSp>
        <p:nvCxnSpPr>
          <p:cNvPr id="3" name="Connector 2"/>
          <p:cNvCxnSpPr/>
          <p:nvPr/>
        </p:nvCxnSpPr>
        <p:spPr>
          <a:xfrm>
            <a:off x="3886200" y="1188720"/>
            <a:ext cx="1371600" cy="0"/>
          </a:xfrm>
          <a:prstGeom prst="line">
            <a:avLst/>
          </a:prstGeom>
          <a:ln w="19050">
            <a:solidFill>
              <a:srgbClr val="CE954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737360"/>
            <a:ext cx="8229600" cy="1371600"/>
          </a:xfrm>
          <a:prstGeom prst="rect">
            <a:avLst/>
          </a:prstGeom>
          <a:noFill/>
        </p:spPr>
        <p:txBody>
          <a:bodyPr wrap="square" lIns="0" tIns="0" rIns="0" bIns="0" anchor="t">
            <a:spAutoFit/>
          </a:bodyPr>
          <a:lstStyle/>
          <a:p>
            <a:pPr algn="ctr"/>
            <a:r>
              <a:rPr sz="3200" b="1" i="0">
                <a:solidFill>
                  <a:srgbClr val="E5DCC2"/>
                </a:solidFill>
                <a:latin typeface="Georgia"/>
              </a:rPr>
              <a:t>Jesus sees what they brought.</a:t>
            </a:r>
          </a:p>
        </p:txBody>
      </p:sp>
      <p:sp>
        <p:nvSpPr>
          <p:cNvPr id="5" name="TextBox 4"/>
          <p:cNvSpPr txBox="1"/>
          <p:nvPr/>
        </p:nvSpPr>
        <p:spPr>
          <a:xfrm>
            <a:off x="457200" y="3383280"/>
            <a:ext cx="8229600" cy="457200"/>
          </a:xfrm>
          <a:prstGeom prst="rect">
            <a:avLst/>
          </a:prstGeom>
          <a:noFill/>
        </p:spPr>
        <p:txBody>
          <a:bodyPr wrap="square" lIns="0" tIns="0" rIns="0" bIns="0" anchor="t">
            <a:spAutoFit/>
          </a:bodyPr>
          <a:lstStyle/>
          <a:p>
            <a:pPr algn="ctr"/>
            <a:r>
              <a:rPr sz="1800" b="0" i="1">
                <a:solidFill>
                  <a:srgbClr val="E5DCC2"/>
                </a:solidFill>
                <a:latin typeface="Georgia"/>
              </a:rPr>
              <a:t>Before he speaks a word — he sees.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5DCC2"/>
        </a:solidFill>
        <a:effectLst/>
      </p:bgPr>
    </p:bg>
    <p:spTree>
      <p:nvGrpSpPr>
        <p:cNvPr id="1" name=""/>
        <p:cNvGrpSpPr/>
        <p:nvPr/>
      </p:nvGrpSpPr>
      <p:grpSpPr>
        <a:xfrm>
          <a:off x="0" y="0"/>
          <a:ext cx="0" cy="0"/>
          <a:chOff x="0" y="0"/>
          <a:chExt cx="0" cy="0"/>
        </a:xfrm>
      </p:grpSpPr>
      <p:sp>
        <p:nvSpPr>
          <p:cNvPr id="2" name="TextBox 1"/>
          <p:cNvSpPr txBox="1"/>
          <p:nvPr/>
        </p:nvSpPr>
        <p:spPr>
          <a:xfrm>
            <a:off x="457200" y="365760"/>
            <a:ext cx="8229600" cy="457200"/>
          </a:xfrm>
          <a:prstGeom prst="rect">
            <a:avLst/>
          </a:prstGeom>
          <a:noFill/>
        </p:spPr>
        <p:txBody>
          <a:bodyPr wrap="square" lIns="0" tIns="0" rIns="0" bIns="0" anchor="t">
            <a:spAutoFit/>
          </a:bodyPr>
          <a:lstStyle/>
          <a:p>
            <a:pPr algn="l"/>
            <a:r>
              <a:rPr sz="2200" b="1" i="0">
                <a:solidFill>
                  <a:srgbClr val="2F3F52"/>
                </a:solidFill>
                <a:latin typeface="Georgia"/>
              </a:rPr>
              <a:t>Luke 5:17  (ESV)</a:t>
            </a:r>
          </a:p>
        </p:txBody>
      </p:sp>
      <p:sp>
        <p:nvSpPr>
          <p:cNvPr id="3" name="TextBox 2"/>
          <p:cNvSpPr txBox="1"/>
          <p:nvPr/>
        </p:nvSpPr>
        <p:spPr>
          <a:xfrm>
            <a:off x="640080" y="1097280"/>
            <a:ext cx="7863840" cy="3383280"/>
          </a:xfrm>
          <a:prstGeom prst="rect">
            <a:avLst/>
          </a:prstGeom>
          <a:noFill/>
        </p:spPr>
        <p:txBody>
          <a:bodyPr wrap="square" lIns="0" tIns="0" rIns="0" bIns="0" anchor="t">
            <a:spAutoFit/>
          </a:bodyPr>
          <a:lstStyle/>
          <a:p>
            <a:pPr algn="l">
              <a:lnSpc>
                <a:spcPct val="120000"/>
              </a:lnSpc>
            </a:pPr>
            <a:r>
              <a:rPr sz="1800" b="1" i="0">
                <a:solidFill>
                  <a:srgbClr val="CE9540"/>
                </a:solidFill>
                <a:latin typeface="Georgia"/>
              </a:rPr>
              <a:t>17 </a:t>
            </a:r>
            <a:r>
              <a:rPr sz="1800" b="0" i="0">
                <a:solidFill>
                  <a:srgbClr val="2A323E"/>
                </a:solidFill>
                <a:latin typeface="Georgia"/>
              </a:rPr>
              <a:t>On one of those days, as he was teaching, Pharisees and teachers of the law were sitting there, who had come from every village of Galilee and Judea and from Jerusalem. </a:t>
            </a:r>
            <a:r>
              <a:rPr sz="1800" b="1" i="0">
                <a:solidFill>
                  <a:srgbClr val="2F3F52"/>
                </a:solidFill>
                <a:latin typeface="Georgia"/>
              </a:rPr>
              <a:t>And the power of the Lord was with him to heal.</a:t>
            </a:r>
          </a:p>
        </p:txBody>
      </p:sp>
      <p:sp>
        <p:nvSpPr>
          <p:cNvPr id="4" name="TextBox 3"/>
          <p:cNvSpPr txBox="1"/>
          <p:nvPr/>
        </p:nvSpPr>
        <p:spPr>
          <a:xfrm>
            <a:off x="365760" y="4846320"/>
            <a:ext cx="5029200" cy="228600"/>
          </a:xfrm>
          <a:prstGeom prst="rect">
            <a:avLst/>
          </a:prstGeom>
          <a:noFill/>
        </p:spPr>
        <p:txBody>
          <a:bodyPr wrap="square" lIns="0" tIns="0" rIns="0" bIns="0" anchor="t">
            <a:spAutoFit/>
          </a:bodyPr>
          <a:lstStyle/>
          <a:p>
            <a:pPr algn="l"/>
            <a:r>
              <a:rPr sz="900" b="0" i="0">
                <a:solidFill>
                  <a:srgbClr val="6C7787"/>
                </a:solidFill>
                <a:latin typeface="Calibri"/>
              </a:rPr>
              <a:t>The Power to Heal and Forgive  ·  Luke 5:17–26</a:t>
            </a:r>
          </a:p>
        </p:txBody>
      </p:sp>
      <p:sp>
        <p:nvSpPr>
          <p:cNvPr id="5" name="TextBox 4"/>
          <p:cNvSpPr txBox="1"/>
          <p:nvPr/>
        </p:nvSpPr>
        <p:spPr>
          <a:xfrm>
            <a:off x="5486400" y="4846320"/>
            <a:ext cx="3291840" cy="228600"/>
          </a:xfrm>
          <a:prstGeom prst="rect">
            <a:avLst/>
          </a:prstGeom>
          <a:noFill/>
        </p:spPr>
        <p:txBody>
          <a:bodyPr wrap="square" lIns="0" tIns="0" rIns="0" bIns="0" anchor="t">
            <a:spAutoFit/>
          </a:bodyPr>
          <a:lstStyle/>
          <a:p>
            <a:pPr algn="r"/>
            <a:r>
              <a:rPr sz="900" b="0" i="0">
                <a:solidFill>
                  <a:srgbClr val="6C7787"/>
                </a:solidFill>
                <a:latin typeface="Calibri"/>
              </a:rPr>
              <a:t>Point 1 — Jesus Sees What They Brought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74</TotalTime>
  <Words>1702</Words>
  <Application>Microsoft Macintosh PowerPoint</Application>
  <PresentationFormat>On-screen Show (16:9)</PresentationFormat>
  <Paragraphs>201</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Kenny Koay</cp:lastModifiedBy>
  <cp:revision>3</cp:revision>
  <dcterms:created xsi:type="dcterms:W3CDTF">2013-01-27T09:14:16Z</dcterms:created>
  <dcterms:modified xsi:type="dcterms:W3CDTF">2026-05-30T21:11:17Z</dcterms:modified>
  <cp:category/>
</cp:coreProperties>
</file>