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80" r:id="rId5"/>
    <p:sldId id="270" r:id="rId6"/>
    <p:sldId id="299" r:id="rId7"/>
    <p:sldId id="259" r:id="rId8"/>
    <p:sldId id="300" r:id="rId9"/>
    <p:sldId id="261" r:id="rId10"/>
    <p:sldId id="273" r:id="rId11"/>
    <p:sldId id="294" r:id="rId12"/>
    <p:sldId id="265" r:id="rId13"/>
    <p:sldId id="264" r:id="rId14"/>
    <p:sldId id="297" r:id="rId15"/>
    <p:sldId id="306" r:id="rId16"/>
    <p:sldId id="262" r:id="rId17"/>
    <p:sldId id="298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8"/>
    <p:restoredTop sz="94658"/>
  </p:normalViewPr>
  <p:slideViewPr>
    <p:cSldViewPr snapToGrid="0">
      <p:cViewPr varScale="1">
        <p:scale>
          <a:sx n="98" d="100"/>
          <a:sy n="98" d="100"/>
        </p:scale>
        <p:origin x="2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03B5-729F-EA2D-8DC3-247843B3A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96289-A7F9-2245-3E5C-B7418A3E6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CC1A1-0394-9021-4278-C832C861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A3DA-D93A-6B45-BDDF-78F5DD2EA3C8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1CE71-A252-0E8A-4AE1-E2D03DED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8C009-066C-D35D-CA5C-5D827496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55C0-F078-984B-9ED1-7EEE869DD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2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7CDBA-8063-7DA4-A8F8-EE6AE3C1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E2DD5-DFEB-A94D-31CB-6CCE8A4D9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9911-CBEB-2677-5A0F-CEE89277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A3DA-D93A-6B45-BDDF-78F5DD2EA3C8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6A515-A265-F771-4A4C-3E0B679D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CDE3-839F-F1F2-CC46-0D5198CD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55C0-F078-984B-9ED1-7EEE869DD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5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3D849-FA31-30B3-0E93-C7548AAD5D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01A38-5179-559D-85BC-96529C595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57534-16F2-51FF-5CD1-8C67011B7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A3DA-D93A-6B45-BDDF-78F5DD2EA3C8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3F032-7181-2BAD-2757-F5A6E725C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AEFD3-34AD-EB17-D7CE-62CA9EDC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55C0-F078-984B-9ED1-7EEE869DD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4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781B-21ED-C271-FA0F-CE3D116E6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97B51-8DE6-C6C9-7AE5-03F464A55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CA767-3695-B915-B50D-D55B38E0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A3DA-D93A-6B45-BDDF-78F5DD2EA3C8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460FD-4209-3123-36EC-E8B3113C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9314-CEBB-61C9-E7CC-C9F46DE7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55C0-F078-984B-9ED1-7EEE869DD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8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8CB5-8F52-A47B-120E-085B48EB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DBB7F-9159-E178-2ECE-EA06135D9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AE410-7DE4-8321-901A-F82DC6F8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A3DA-D93A-6B45-BDDF-78F5DD2EA3C8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4080A-708E-6AF9-9D7D-77B0010FC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7292E-87A2-477D-8099-87D9547D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55C0-F078-984B-9ED1-7EEE869DD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1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D128-0188-7387-45BA-CBCDE233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E2E9E-07D6-6C36-0D3B-E95905380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67A57-B115-F353-FE89-ECE85875C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5AE3E-71FC-C4F9-304C-A498CB76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A3DA-D93A-6B45-BDDF-78F5DD2EA3C8}" type="datetimeFigureOut">
              <a:rPr lang="en-US" smtClean="0"/>
              <a:t>3/6/26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FE693-6DE1-FDCC-2A89-A1D8F6D0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6E6B6-A2F1-8EFF-49C2-0C68F59B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55C0-F078-984B-9ED1-7EEE869DD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6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F790C-8643-A26B-6CB0-38E0FFE8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D7CAC-B485-CD48-00AD-F7A005A76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DAA04-0949-BBC9-96FF-AE1787A2C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1B833-060D-3127-065F-8B9645134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B68911-A603-6DA7-DF48-85A7D6230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66CB2-EA08-D86D-59AA-76D08DA3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A3DA-D93A-6B45-BDDF-78F5DD2EA3C8}" type="datetimeFigureOut">
              <a:rPr lang="en-US" smtClean="0"/>
              <a:t>3/6/26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154CE-ECA0-F563-29EB-55FD511D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56205-2A35-B77B-3E2D-AFA4C105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55C0-F078-984B-9ED1-7EEE869DD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4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FFBF-6085-9225-D71E-46FCD41F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A4DAB-977E-E5FC-F367-A0DEF15A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A3DA-D93A-6B45-BDDF-78F5DD2EA3C8}" type="datetimeFigureOut">
              <a:rPr lang="en-US" smtClean="0"/>
              <a:t>3/6/26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A1C8C-4E59-C6E5-F7CF-630B2FE8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33DF-84F5-EE89-711E-01C1C10C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55C0-F078-984B-9ED1-7EEE869DD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0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07CFF5-AEA7-17F6-FE24-EB640179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A3DA-D93A-6B45-BDDF-78F5DD2EA3C8}" type="datetimeFigureOut">
              <a:rPr lang="en-US" smtClean="0"/>
              <a:t>3/6/26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60E5B-794B-60E8-068B-57AC44F11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9D773-49D9-C219-8672-0AC4464A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55C0-F078-984B-9ED1-7EEE869DD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9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550C2-D75B-5241-DCCD-3077DB0C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47304-D37D-47B9-1422-526622CB2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C7A5F-2BFF-099A-11A3-1AB3757A9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E9436-DC2F-A684-C510-27D3D397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A3DA-D93A-6B45-BDDF-78F5DD2EA3C8}" type="datetimeFigureOut">
              <a:rPr lang="en-US" smtClean="0"/>
              <a:t>3/6/26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23A44-F494-BFC4-0FC3-9D533652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A2C5D-C84C-2176-2B00-2026C1F4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55C0-F078-984B-9ED1-7EEE869DD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5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98FD-840F-E56D-3F69-C128D35A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48FA8C-8B7E-2186-B34C-859F9F62C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5573F-9758-67EE-382A-2E3F6A9F0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BAFC5-D371-AC72-BA12-3DAC8E99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A3DA-D93A-6B45-BDDF-78F5DD2EA3C8}" type="datetimeFigureOut">
              <a:rPr lang="en-US" smtClean="0"/>
              <a:t>3/6/26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AFB9C-43E7-3F53-1DD6-7C772B41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1200D-15DA-8A0C-93B8-F4442AAE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55C0-F078-984B-9ED1-7EEE869DD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2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0C2BBA-78D0-F401-3E9E-E5F0EE7E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9BDDD-FC87-EFDF-907D-2136FDBA2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E4916-1320-3F86-9113-D8BBC6364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1EA3DA-D93A-6B45-BDDF-78F5DD2EA3C8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31D6D-B483-F871-B743-F15B534EA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42146-D7BC-C1D7-F8F5-0B88A7ABE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8855C0-F078-984B-9ED1-7EEE869DD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tanding on a beach&#10;&#10;AI-generated content may be incorrect.">
            <a:extLst>
              <a:ext uri="{FF2B5EF4-FFF2-40B4-BE49-F238E27FC236}">
                <a16:creationId xmlns:a16="http://schemas.microsoft.com/office/drawing/2014/main" id="{582D2967-D2D7-C1B0-F162-E28CA0263F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41"/>
          <a:stretch>
            <a:fillRect/>
          </a:stretch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A527C0-E10D-0C0F-99CA-79D47486EBF9}"/>
              </a:ext>
            </a:extLst>
          </p:cNvPr>
          <p:cNvSpPr txBox="1"/>
          <p:nvPr/>
        </p:nvSpPr>
        <p:spPr>
          <a:xfrm>
            <a:off x="1940291" y="5888230"/>
            <a:ext cx="7979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Church: </a:t>
            </a:r>
            <a:r>
              <a:rPr lang="en-AU" sz="4000" b="1" u="sng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AU" sz="4000" b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Family of God.</a:t>
            </a:r>
            <a:endParaRPr lang="en-AU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EE8945-B988-FCCB-51CC-15B469968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25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4891DB-3A39-FC3F-4C08-A2ACBD40F6CF}"/>
              </a:ext>
            </a:extLst>
          </p:cNvPr>
          <p:cNvSpPr txBox="1"/>
          <p:nvPr/>
        </p:nvSpPr>
        <p:spPr>
          <a:xfrm>
            <a:off x="5401491" y="973910"/>
            <a:ext cx="610035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Beloved, </a:t>
            </a:r>
            <a:r>
              <a:rPr lang="en-AU" sz="3200" b="1" kern="1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 us love one another, for love is from God</a:t>
            </a:r>
            <a:r>
              <a:rPr lang="en-AU" sz="3200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and </a:t>
            </a:r>
            <a:r>
              <a:rPr lang="en-AU" sz="3200" b="1" u="sng" kern="1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whoever loves has been born of God and knows God</a:t>
            </a:r>
            <a:r>
              <a:rPr lang="en-AU" sz="3200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AU" sz="3200" kern="100" baseline="300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</a:t>
            </a:r>
            <a:r>
              <a:rPr lang="en-AU" sz="3200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Anyone who does not love does not know God, because </a:t>
            </a:r>
            <a:r>
              <a:rPr lang="en-AU" sz="3200" b="1" kern="1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is love</a:t>
            </a:r>
            <a:r>
              <a:rPr lang="en-AU" sz="3200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AU" sz="1200" kern="1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AU" sz="2800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John 4:7-8 esv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0C097B-109B-E0D4-EDA6-02D129C12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0" r="29603"/>
          <a:stretch>
            <a:fillRect/>
          </a:stretch>
        </p:blipFill>
        <p:spPr bwMode="auto">
          <a:xfrm>
            <a:off x="0" y="0"/>
            <a:ext cx="4428309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A29414-3EE2-3315-BB26-C0E850DB1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0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60356-14B4-A68E-C76D-7416C9656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60E959-9525-E022-E027-0822F4E27BF2}"/>
              </a:ext>
            </a:extLst>
          </p:cNvPr>
          <p:cNvSpPr txBox="1"/>
          <p:nvPr/>
        </p:nvSpPr>
        <p:spPr>
          <a:xfrm>
            <a:off x="4682273" y="1905660"/>
            <a:ext cx="7262949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This is how we </a:t>
            </a:r>
            <a:r>
              <a:rPr lang="en-AU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know what love is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: Jesus </a:t>
            </a:r>
            <a:r>
              <a:rPr lang="en-AU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Christ laid down his life for us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And </a:t>
            </a:r>
            <a:r>
              <a:rPr lang="en-AU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we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ought to lay down our lives for our brothers and sisters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1 John 3:16 niv</a:t>
            </a:r>
          </a:p>
          <a:p>
            <a:pPr algn="ctr"/>
            <a:endParaRPr lang="en-AU" sz="3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By this </a:t>
            </a:r>
            <a:r>
              <a:rPr lang="en-AU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everyone will know 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that you are my disciples, </a:t>
            </a:r>
            <a:r>
              <a:rPr lang="en-AU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if you love one another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.”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John 13:35 niv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A4A9464-B103-1BB7-67E4-2845BADBF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0" r="29603"/>
          <a:stretch>
            <a:fillRect/>
          </a:stretch>
        </p:blipFill>
        <p:spPr bwMode="auto">
          <a:xfrm>
            <a:off x="0" y="0"/>
            <a:ext cx="4428309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53ED09-90D7-5F54-460F-C9E691F0B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4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D598E8-8630-2048-0B1C-B4035C415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7F378B-2103-B6CD-40ED-7B944A150FA7}"/>
              </a:ext>
            </a:extLst>
          </p:cNvPr>
          <p:cNvSpPr txBox="1"/>
          <p:nvPr/>
        </p:nvSpPr>
        <p:spPr>
          <a:xfrm>
            <a:off x="4637313" y="1280162"/>
            <a:ext cx="7262949" cy="470898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Forgiveness is essential for healthy relationships in the Family of God.</a:t>
            </a:r>
          </a:p>
          <a:p>
            <a:endParaRPr lang="en-AU" sz="3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AU" sz="3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Make allowance for each other’s faults, and </a:t>
            </a:r>
            <a:r>
              <a:rPr lang="en-AU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forgive anyone who offends you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Remember, the </a:t>
            </a:r>
            <a:r>
              <a:rPr lang="en-AU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Lord forgave you, so you must forgive others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</a:p>
          <a:p>
            <a:pPr algn="ctr"/>
            <a:endParaRPr lang="en-AU" sz="1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Colossians 3:13 NLT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60F6030-E768-2CC4-EDF4-68CE8CDA4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0" r="29603"/>
          <a:stretch>
            <a:fillRect/>
          </a:stretch>
        </p:blipFill>
        <p:spPr bwMode="auto">
          <a:xfrm>
            <a:off x="0" y="0"/>
            <a:ext cx="4428309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FE3CED-1CA2-8552-C958-F11953AC6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4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149314-A008-01C0-636C-56FF0E6C2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3EF266-7D6B-F6E7-1461-FDF5E9FC2494}"/>
              </a:ext>
            </a:extLst>
          </p:cNvPr>
          <p:cNvSpPr txBox="1"/>
          <p:nvPr/>
        </p:nvSpPr>
        <p:spPr>
          <a:xfrm>
            <a:off x="4609085" y="1189795"/>
            <a:ext cx="709966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"We have come to know and have believed the love which God has for us. </a:t>
            </a:r>
            <a:r>
              <a:rPr lang="en-AU" sz="3200" b="1" kern="1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is love</a:t>
            </a:r>
            <a:r>
              <a:rPr lang="en-AU" sz="3200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and the </a:t>
            </a:r>
            <a:r>
              <a:rPr lang="en-AU" sz="3200" b="1" kern="1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one who remains in love remains in God, and God remains in him</a:t>
            </a:r>
            <a:r>
              <a:rPr lang="en-AU" sz="3200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AU" sz="3200" kern="100" baseline="300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</a:t>
            </a:r>
            <a:r>
              <a:rPr lang="en-AU" sz="3200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By this, </a:t>
            </a:r>
            <a:r>
              <a:rPr lang="en-AU" sz="3200" b="1" kern="1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love is perfected with us</a:t>
            </a:r>
            <a:r>
              <a:rPr lang="en-AU" sz="3200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so that we may have confidence in the day of judgment; because </a:t>
            </a:r>
            <a:r>
              <a:rPr lang="en-AU" sz="3200" b="1" u="sng" kern="1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He is, we also are in this world</a:t>
            </a:r>
            <a:r>
              <a:rPr lang="en-AU" sz="3200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pPr algn="ctr"/>
            <a:endParaRPr lang="en-AU" sz="1200" kern="1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AU" sz="3200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John 4:17nasb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A8A944F-88C7-CE52-A236-4D24EDDEC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0" r="29603"/>
          <a:stretch>
            <a:fillRect/>
          </a:stretch>
        </p:blipFill>
        <p:spPr bwMode="auto">
          <a:xfrm>
            <a:off x="0" y="0"/>
            <a:ext cx="4428309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86F5F5-3F69-C473-AAFE-4D5A56B7B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41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FB561C-C615-B2A7-84D1-A5D309624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270EB9-97EB-DDBE-F896-2A03F57C1445}"/>
              </a:ext>
            </a:extLst>
          </p:cNvPr>
          <p:cNvSpPr txBox="1"/>
          <p:nvPr/>
        </p:nvSpPr>
        <p:spPr>
          <a:xfrm>
            <a:off x="4712676" y="4712991"/>
            <a:ext cx="70996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Jesus the son of God model for us all.</a:t>
            </a:r>
          </a:p>
          <a:p>
            <a:pPr algn="ctr"/>
            <a:r>
              <a:rPr lang="en-AU" sz="3600" b="1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 us love like Jesus!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88282F5-5A7F-BC28-C2D2-9B794E3B2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0" r="29603"/>
          <a:stretch>
            <a:fillRect/>
          </a:stretch>
        </p:blipFill>
        <p:spPr bwMode="auto">
          <a:xfrm>
            <a:off x="0" y="0"/>
            <a:ext cx="4428309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heart shaped logo with a couple of colored lines&#10;&#10;AI-generated content may be incorrect.">
            <a:extLst>
              <a:ext uri="{FF2B5EF4-FFF2-40B4-BE49-F238E27FC236}">
                <a16:creationId xmlns:a16="http://schemas.microsoft.com/office/drawing/2014/main" id="{94ED3DD1-D1E2-5B86-E5FF-AB26D7A25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172" y="218165"/>
            <a:ext cx="5210669" cy="44948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29E5CC-ACA0-7EB1-296E-1F094DB7B0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11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eart with text on it&#10;&#10;AI-generated content may be incorrect.">
            <a:extLst>
              <a:ext uri="{FF2B5EF4-FFF2-40B4-BE49-F238E27FC236}">
                <a16:creationId xmlns:a16="http://schemas.microsoft.com/office/drawing/2014/main" id="{06A186D4-48A7-9D19-E1AC-1647D66A0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350" t="17410" r="4882" b="15836"/>
          <a:stretch>
            <a:fillRect/>
          </a:stretch>
        </p:blipFill>
        <p:spPr>
          <a:xfrm>
            <a:off x="2875101" y="430701"/>
            <a:ext cx="5850887" cy="62966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D74054-56E1-9BBB-40CA-C66CD247C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1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B1E56D-3CD8-0C08-8CB3-F4B9A3D01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6279C61-295E-E64F-6E9A-46B005864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0" r="29603"/>
          <a:stretch>
            <a:fillRect/>
          </a:stretch>
        </p:blipFill>
        <p:spPr bwMode="auto">
          <a:xfrm>
            <a:off x="0" y="0"/>
            <a:ext cx="4428309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FF72B3-20BD-F699-ED74-CDBE078D9F23}"/>
              </a:ext>
            </a:extLst>
          </p:cNvPr>
          <p:cNvSpPr txBox="1"/>
          <p:nvPr/>
        </p:nvSpPr>
        <p:spPr>
          <a:xfrm>
            <a:off x="4741816" y="2024742"/>
            <a:ext cx="719763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Love one another 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with brotherly affection. </a:t>
            </a:r>
            <a:r>
              <a:rPr lang="en-AU" sz="3200" b="1" u="sng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Outdo one another 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 showing </a:t>
            </a:r>
            <a:r>
              <a:rPr lang="en-AU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honour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Romans 12:10 esv</a:t>
            </a:r>
          </a:p>
          <a:p>
            <a:pPr>
              <a:buNone/>
            </a:pP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</a:p>
          <a:p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So then, as we have </a:t>
            </a:r>
            <a:r>
              <a:rPr lang="en-AU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opportunity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let us </a:t>
            </a:r>
            <a:r>
              <a:rPr lang="en-AU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do good to everyone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and </a:t>
            </a:r>
            <a:r>
              <a:rPr lang="en-AU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especially to those who are of the household of faith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Galatians 6:10 esv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40BE68-1389-ADA4-5AC1-2C48F6EB9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70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B64E5B-6CEC-B634-AF18-CF92843FFF96}"/>
              </a:ext>
            </a:extLst>
          </p:cNvPr>
          <p:cNvSpPr txBox="1"/>
          <p:nvPr/>
        </p:nvSpPr>
        <p:spPr>
          <a:xfrm>
            <a:off x="2605274" y="3665165"/>
            <a:ext cx="358652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Online Giving</a:t>
            </a:r>
          </a:p>
          <a:p>
            <a:r>
              <a:rPr lang="en-US" sz="3200" dirty="0">
                <a:solidFill>
                  <a:schemeClr val="bg1"/>
                </a:solidFill>
              </a:rPr>
              <a:t>Missions Fund: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BSB: 033341   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Account: 415862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“SO Sozolife”</a:t>
            </a:r>
          </a:p>
        </p:txBody>
      </p:sp>
      <p:pic>
        <p:nvPicPr>
          <p:cNvPr id="4" name="Picture 3" descr="A heart shaped logo with a couple of colored lines&#10;&#10;AI-generated content may be incorrect.">
            <a:extLst>
              <a:ext uri="{FF2B5EF4-FFF2-40B4-BE49-F238E27FC236}">
                <a16:creationId xmlns:a16="http://schemas.microsoft.com/office/drawing/2014/main" id="{EAA572E9-DC1A-CF11-3FDB-09095667A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608" y="1728104"/>
            <a:ext cx="4836235" cy="4171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74AD45-9A2C-994B-6D28-81BB75F62BC8}"/>
              </a:ext>
            </a:extLst>
          </p:cNvPr>
          <p:cNvSpPr txBox="1"/>
          <p:nvPr/>
        </p:nvSpPr>
        <p:spPr>
          <a:xfrm>
            <a:off x="620486" y="1617599"/>
            <a:ext cx="6681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0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So then, as we have </a:t>
            </a:r>
            <a:r>
              <a:rPr lang="en-AU" sz="30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opportunity</a:t>
            </a:r>
            <a:r>
              <a:rPr lang="en-AU" sz="30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let us </a:t>
            </a:r>
            <a:r>
              <a:rPr lang="en-AU" sz="30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do good to everyone</a:t>
            </a:r>
            <a:r>
              <a:rPr lang="en-AU" sz="30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and especially to those who are of the </a:t>
            </a:r>
            <a:r>
              <a:rPr lang="en-AU" sz="30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household of faith</a:t>
            </a:r>
            <a:r>
              <a:rPr lang="en-AU" sz="30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Galatians 6:10 esv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E027A-434E-2749-807A-BB3332E81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10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5FDB2A-2630-9B4F-51B7-3CC357FF5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01713-1401-EA67-5D62-9EF74922C460}"/>
              </a:ext>
            </a:extLst>
          </p:cNvPr>
          <p:cNvSpPr txBox="1"/>
          <p:nvPr/>
        </p:nvSpPr>
        <p:spPr>
          <a:xfrm>
            <a:off x="804672" y="5116529"/>
            <a:ext cx="10592174" cy="100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u="sng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Church: </a:t>
            </a:r>
            <a:r>
              <a:rPr lang="en-US" sz="48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4800" b="1" u="sng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he Family of God.</a:t>
            </a:r>
            <a:endParaRPr lang="en-US" sz="480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group of people standing on a beach&#10;&#10;AI-generated content may be incorrect.">
            <a:extLst>
              <a:ext uri="{FF2B5EF4-FFF2-40B4-BE49-F238E27FC236}">
                <a16:creationId xmlns:a16="http://schemas.microsoft.com/office/drawing/2014/main" id="{EB271BC5-8309-4A18-2413-759966E669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085" b="5962"/>
          <a:stretch>
            <a:fillRect/>
          </a:stretch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FBF3FF4-6533-C55B-7FED-DE116A664F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3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C2002B-F0AB-A822-C655-5ADE1C41C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field&#10;&#10;AI-generated content may be incorrect.">
            <a:extLst>
              <a:ext uri="{FF2B5EF4-FFF2-40B4-BE49-F238E27FC236}">
                <a16:creationId xmlns:a16="http://schemas.microsoft.com/office/drawing/2014/main" id="{99E35099-A165-03DD-D8D8-BF26E9F7D4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37" b="11489"/>
          <a:stretch>
            <a:fillRect/>
          </a:stretch>
        </p:blipFill>
        <p:spPr>
          <a:xfrm>
            <a:off x="117565" y="858718"/>
            <a:ext cx="4215281" cy="52113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AE119C-CFF8-B78A-8EBE-C44919B7B6EB}"/>
              </a:ext>
            </a:extLst>
          </p:cNvPr>
          <p:cNvSpPr txBox="1"/>
          <p:nvPr/>
        </p:nvSpPr>
        <p:spPr>
          <a:xfrm>
            <a:off x="4332846" y="3023030"/>
            <a:ext cx="75491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AU" sz="4000" b="1" dirty="0">
                <a:solidFill>
                  <a:schemeClr val="bg1"/>
                </a:solidFill>
              </a:rPr>
              <a:t>1st Truth: </a:t>
            </a:r>
          </a:p>
          <a:p>
            <a:pPr lvl="0" algn="ctr"/>
            <a:r>
              <a:rPr lang="en-AU" sz="4000" b="1" dirty="0">
                <a:solidFill>
                  <a:schemeClr val="bg1"/>
                </a:solidFill>
              </a:rPr>
              <a:t>God Is The Father Who Forms The Family</a:t>
            </a:r>
          </a:p>
          <a:p>
            <a:pPr lvl="0" algn="ctr"/>
            <a:endParaRPr lang="en-AU" sz="4000" b="1" dirty="0">
              <a:solidFill>
                <a:schemeClr val="bg1"/>
              </a:solidFill>
            </a:endParaRPr>
          </a:p>
          <a:p>
            <a:pPr lvl="0" algn="ctr"/>
            <a:r>
              <a:rPr lang="en-AU" sz="3200" dirty="0">
                <a:solidFill>
                  <a:schemeClr val="bg1"/>
                </a:solidFill>
              </a:rPr>
              <a:t>(The  Church is a Family adopted by God)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B74EA1-787E-CA5F-4114-0AD5581B4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7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E5EDC9-B17A-BD3A-1FF2-C597B6AA9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on a beach&#10;&#10;AI-generated content may be incorrect.">
            <a:extLst>
              <a:ext uri="{FF2B5EF4-FFF2-40B4-BE49-F238E27FC236}">
                <a16:creationId xmlns:a16="http://schemas.microsoft.com/office/drawing/2014/main" id="{E39AFF6F-E94F-4CA6-38F6-57D88D4CEA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506" b="17337"/>
          <a:stretch>
            <a:fillRect/>
          </a:stretch>
        </p:blipFill>
        <p:spPr>
          <a:xfrm>
            <a:off x="0" y="0"/>
            <a:ext cx="12192000" cy="24943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8464BE-A72C-C6FA-094F-B9CF971F882D}"/>
              </a:ext>
            </a:extLst>
          </p:cNvPr>
          <p:cNvSpPr txBox="1"/>
          <p:nvPr/>
        </p:nvSpPr>
        <p:spPr>
          <a:xfrm>
            <a:off x="1940291" y="5888230"/>
            <a:ext cx="7979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Church the Family of God.</a:t>
            </a:r>
            <a:endParaRPr lang="en-AU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65A40-C47F-A9E6-8379-69DE95F4F6B6}"/>
              </a:ext>
            </a:extLst>
          </p:cNvPr>
          <p:cNvSpPr txBox="1"/>
          <p:nvPr/>
        </p:nvSpPr>
        <p:spPr>
          <a:xfrm>
            <a:off x="796834" y="2841242"/>
            <a:ext cx="1081604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Even before he made the world, God loved us and chose us in Christ to be holy and without fault in his eyes. </a:t>
            </a:r>
            <a:r>
              <a:rPr lang="en-AU" sz="3200" baseline="300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God decided in advance to adopt us into his own family by bringing us to himself through Jesus Christ.</a:t>
            </a:r>
            <a:r>
              <a:rPr lang="en-AU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This is what he wanted to do, and it </a:t>
            </a:r>
            <a:r>
              <a:rPr lang="en-AU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gave him great pleasure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</a:p>
          <a:p>
            <a:pPr algn="ctr"/>
            <a:endParaRPr lang="en-AU" sz="1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AU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Ephesians 1:4-5 NLT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C0D75C-7E79-24BF-FF1E-167F6B9202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7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field&#10;&#10;AI-generated content may be incorrect.">
            <a:extLst>
              <a:ext uri="{FF2B5EF4-FFF2-40B4-BE49-F238E27FC236}">
                <a16:creationId xmlns:a16="http://schemas.microsoft.com/office/drawing/2014/main" id="{51A514A5-2471-63B0-B825-1E83BCB41F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38" r="-187" b="11489"/>
          <a:stretch>
            <a:fillRect/>
          </a:stretch>
        </p:blipFill>
        <p:spPr>
          <a:xfrm>
            <a:off x="117566" y="499117"/>
            <a:ext cx="4310744" cy="56143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548151-C911-97A9-2B55-D2F184791A8E}"/>
              </a:ext>
            </a:extLst>
          </p:cNvPr>
          <p:cNvSpPr txBox="1"/>
          <p:nvPr/>
        </p:nvSpPr>
        <p:spPr>
          <a:xfrm>
            <a:off x="4663440" y="627017"/>
            <a:ext cx="715844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But to as many as did </a:t>
            </a:r>
            <a:r>
              <a:rPr lang="en-AU" sz="2800" b="1" dirty="0">
                <a:solidFill>
                  <a:schemeClr val="bg1"/>
                </a:solidFill>
              </a:rPr>
              <a:t>receive and welcome Him</a:t>
            </a:r>
            <a:r>
              <a:rPr lang="en-AU" sz="2800" dirty="0">
                <a:solidFill>
                  <a:schemeClr val="bg1"/>
                </a:solidFill>
              </a:rPr>
              <a:t>, He gave the </a:t>
            </a:r>
            <a:r>
              <a:rPr lang="en-AU" sz="2800" b="1" dirty="0">
                <a:solidFill>
                  <a:srgbClr val="FFFF00"/>
                </a:solidFill>
              </a:rPr>
              <a:t>right </a:t>
            </a:r>
            <a:r>
              <a:rPr lang="en-AU" sz="2800" dirty="0">
                <a:solidFill>
                  <a:schemeClr val="bg1"/>
                </a:solidFill>
              </a:rPr>
              <a:t>[the </a:t>
            </a:r>
            <a:r>
              <a:rPr lang="en-AU" sz="2800" b="1" dirty="0">
                <a:solidFill>
                  <a:srgbClr val="FFFF00"/>
                </a:solidFill>
              </a:rPr>
              <a:t>authority, the privilege</a:t>
            </a:r>
            <a:r>
              <a:rPr lang="en-AU" sz="2800" dirty="0">
                <a:solidFill>
                  <a:schemeClr val="bg1"/>
                </a:solidFill>
              </a:rPr>
              <a:t>] to </a:t>
            </a:r>
            <a:r>
              <a:rPr lang="en-AU" sz="2800" b="1" dirty="0">
                <a:solidFill>
                  <a:srgbClr val="FFFF00"/>
                </a:solidFill>
              </a:rPr>
              <a:t>become children of God</a:t>
            </a:r>
            <a:r>
              <a:rPr lang="en-AU" sz="2800" dirty="0">
                <a:solidFill>
                  <a:schemeClr val="bg1"/>
                </a:solidFill>
              </a:rPr>
              <a:t>, that is, to those </a:t>
            </a:r>
            <a:r>
              <a:rPr lang="en-AU" sz="2800" b="1" dirty="0">
                <a:solidFill>
                  <a:srgbClr val="FFFF00"/>
                </a:solidFill>
              </a:rPr>
              <a:t>who believe </a:t>
            </a:r>
            <a:r>
              <a:rPr lang="en-AU" sz="2800" dirty="0">
                <a:solidFill>
                  <a:schemeClr val="bg1"/>
                </a:solidFill>
              </a:rPr>
              <a:t>in (adhere to, trust in, and rely on) His name— </a:t>
            </a:r>
            <a:r>
              <a:rPr lang="en-AU" sz="2800" b="1" dirty="0">
                <a:solidFill>
                  <a:srgbClr val="FFFF00"/>
                </a:solidFill>
              </a:rPr>
              <a:t>who were born, not of blood [natural conception], </a:t>
            </a:r>
            <a:r>
              <a:rPr lang="en-AU" sz="2800" dirty="0">
                <a:solidFill>
                  <a:schemeClr val="bg1"/>
                </a:solidFill>
              </a:rPr>
              <a:t>nor of the will of the flesh [physical impulse], nor of the will of man [that of a natural father], but of God [that is, </a:t>
            </a:r>
            <a:r>
              <a:rPr lang="en-AU" sz="2800" b="1" dirty="0">
                <a:solidFill>
                  <a:srgbClr val="FFFF00"/>
                </a:solidFill>
              </a:rPr>
              <a:t>a divine and supernatural birth</a:t>
            </a:r>
            <a:r>
              <a:rPr lang="en-AU" sz="2800" dirty="0">
                <a:solidFill>
                  <a:schemeClr val="bg1"/>
                </a:solidFill>
              </a:rPr>
              <a:t>—they </a:t>
            </a:r>
            <a:r>
              <a:rPr lang="en-AU" sz="2800" b="1" dirty="0">
                <a:solidFill>
                  <a:srgbClr val="FFFF00"/>
                </a:solidFill>
              </a:rPr>
              <a:t>are born of God</a:t>
            </a:r>
            <a:r>
              <a:rPr lang="en-AU" sz="2800" dirty="0">
                <a:solidFill>
                  <a:schemeClr val="bg1"/>
                </a:solidFill>
              </a:rPr>
              <a:t>—</a:t>
            </a:r>
            <a:r>
              <a:rPr lang="en-AU" sz="2800" b="1" dirty="0">
                <a:solidFill>
                  <a:srgbClr val="FFFF00"/>
                </a:solidFill>
              </a:rPr>
              <a:t>spiritually transformed, renewed, sanctified</a:t>
            </a:r>
            <a:r>
              <a:rPr lang="en-AU" sz="2800" dirty="0">
                <a:solidFill>
                  <a:schemeClr val="bg1"/>
                </a:solidFill>
              </a:rPr>
              <a:t>].  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</a:rPr>
              <a:t>John 1:12-13 Amp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8C18F2-BE10-8BB5-F028-1410876BE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5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6EACDA-264D-8BA0-0022-FD17B130F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on a beach&#10;&#10;AI-generated content may be incorrect.">
            <a:extLst>
              <a:ext uri="{FF2B5EF4-FFF2-40B4-BE49-F238E27FC236}">
                <a16:creationId xmlns:a16="http://schemas.microsoft.com/office/drawing/2014/main" id="{F5E164EA-0996-5F53-C33E-D7B153EB60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506" b="17337"/>
          <a:stretch>
            <a:fillRect/>
          </a:stretch>
        </p:blipFill>
        <p:spPr>
          <a:xfrm>
            <a:off x="0" y="0"/>
            <a:ext cx="12192000" cy="24943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FE57C-DF85-EB67-B34A-24FFAE220C9A}"/>
              </a:ext>
            </a:extLst>
          </p:cNvPr>
          <p:cNvSpPr txBox="1"/>
          <p:nvPr/>
        </p:nvSpPr>
        <p:spPr>
          <a:xfrm>
            <a:off x="1940291" y="5888230"/>
            <a:ext cx="7979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Church the Family of God.</a:t>
            </a:r>
            <a:endParaRPr lang="en-AU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7BBAC5-718C-9746-C472-D35B314763E4}"/>
              </a:ext>
            </a:extLst>
          </p:cNvPr>
          <p:cNvSpPr txBox="1"/>
          <p:nvPr/>
        </p:nvSpPr>
        <p:spPr>
          <a:xfrm>
            <a:off x="783772" y="3406474"/>
            <a:ext cx="10816045" cy="218521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So then you are no longer strangers and aliens, but you are </a:t>
            </a:r>
            <a:r>
              <a:rPr lang="en-AU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fellow citizens 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with the saints and </a:t>
            </a:r>
            <a:r>
              <a:rPr lang="en-AU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members of the household of God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</a:p>
          <a:p>
            <a:pPr algn="ctr"/>
            <a:endParaRPr lang="en-AU" sz="1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AU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Ephesians 2:19 esv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6E3F6D-CAD1-AF2F-1424-95012875A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5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9ADB91-CC72-4047-C988-63DD90407D19}"/>
              </a:ext>
            </a:extLst>
          </p:cNvPr>
          <p:cNvSpPr txBox="1"/>
          <p:nvPr/>
        </p:nvSpPr>
        <p:spPr>
          <a:xfrm>
            <a:off x="5525588" y="2142310"/>
            <a:ext cx="554130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So now Jesus and the ones he makes holy have the same Father.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That is why Jesus is not ashamed to call them his brothers and sisters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Hebrews 2:11 NLT</a:t>
            </a:r>
          </a:p>
        </p:txBody>
      </p:sp>
      <p:pic>
        <p:nvPicPr>
          <p:cNvPr id="4" name="Picture 3" descr="A group of people standing in a field&#10;&#10;AI-generated content may be incorrect.">
            <a:extLst>
              <a:ext uri="{FF2B5EF4-FFF2-40B4-BE49-F238E27FC236}">
                <a16:creationId xmlns:a16="http://schemas.microsoft.com/office/drawing/2014/main" id="{A5CFA73A-23FD-2A76-F7FE-69C7DFB074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38" r="-187" b="11489"/>
          <a:stretch>
            <a:fillRect/>
          </a:stretch>
        </p:blipFill>
        <p:spPr>
          <a:xfrm>
            <a:off x="117565" y="499116"/>
            <a:ext cx="4624251" cy="60226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70C703-FA52-ED1E-A0D8-0CF98BB35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2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0CEC26-320B-0D7F-92F0-78E861AD7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C4BF3F-15AC-02D9-A6BB-45A227CF53BF}"/>
              </a:ext>
            </a:extLst>
          </p:cNvPr>
          <p:cNvSpPr txBox="1"/>
          <p:nvPr/>
        </p:nvSpPr>
        <p:spPr>
          <a:xfrm>
            <a:off x="4794069" y="2644170"/>
            <a:ext cx="68384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 </a:t>
            </a:r>
            <a:r>
              <a:rPr lang="en-AU" sz="3200" b="1" kern="1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Identity as sons and daughters </a:t>
            </a:r>
            <a:r>
              <a:rPr lang="en-AU" sz="3200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 God is the anchor for </a:t>
            </a:r>
            <a:r>
              <a:rPr lang="en-AU" sz="3200" b="1" kern="1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 relationship with God our Loving Father in Heaven</a:t>
            </a:r>
            <a:r>
              <a:rPr lang="en-AU" sz="3200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A group of people standing in a field&#10;&#10;AI-generated content may be incorrect.">
            <a:extLst>
              <a:ext uri="{FF2B5EF4-FFF2-40B4-BE49-F238E27FC236}">
                <a16:creationId xmlns:a16="http://schemas.microsoft.com/office/drawing/2014/main" id="{58E7A57D-EECF-F15D-7736-44FDE5A565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38" r="-187" b="11489"/>
          <a:stretch>
            <a:fillRect/>
          </a:stretch>
        </p:blipFill>
        <p:spPr>
          <a:xfrm>
            <a:off x="117566" y="499117"/>
            <a:ext cx="4310744" cy="56143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8524CC-96DE-FD3E-F330-86CB81F09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D4CE1D-6C39-2604-A51A-8B2AC8EEA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field&#10;&#10;AI-generated content may be incorrect.">
            <a:extLst>
              <a:ext uri="{FF2B5EF4-FFF2-40B4-BE49-F238E27FC236}">
                <a16:creationId xmlns:a16="http://schemas.microsoft.com/office/drawing/2014/main" id="{81AD92FA-2E62-A662-8637-ADAA0E82E5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38" r="-187" b="11489"/>
          <a:stretch>
            <a:fillRect/>
          </a:stretch>
        </p:blipFill>
        <p:spPr>
          <a:xfrm>
            <a:off x="117566" y="499117"/>
            <a:ext cx="4310744" cy="56143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E242E8-BC23-DD24-0675-2FD1E8B0AB8D}"/>
              </a:ext>
            </a:extLst>
          </p:cNvPr>
          <p:cNvSpPr txBox="1"/>
          <p:nvPr/>
        </p:nvSpPr>
        <p:spPr>
          <a:xfrm>
            <a:off x="4740930" y="1240971"/>
            <a:ext cx="706789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AU" sz="3000" b="1" u="sng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Orphan Spirit.</a:t>
            </a:r>
            <a:endParaRPr lang="en-AU" sz="3000" kern="1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AU" sz="3000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orphan spirit is a set of behaviours and mindsets </a:t>
            </a:r>
            <a:r>
              <a:rPr lang="en-AU" sz="3000" b="1" kern="1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rooted in fear, insecurity, and a deep-seated feeling of being unloved or abandoned</a:t>
            </a:r>
            <a:r>
              <a:rPr lang="en-AU" sz="3000" kern="1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It manifests as a, need to perform for approval, chronic self-reliance, perfectionism, jealousy, and difficulty trusting others. It is often described as an emotional, rather than a literal, state.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26EEEA-4A38-2D86-8AD9-75AA9D80EA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97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6A948F-BCF3-D257-5FE1-C76AD55FE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 group of people hugging on a hill&#10;&#10;AI-generated content may be incorrect.">
            <a:extLst>
              <a:ext uri="{FF2B5EF4-FFF2-40B4-BE49-F238E27FC236}">
                <a16:creationId xmlns:a16="http://schemas.microsoft.com/office/drawing/2014/main" id="{3AAD475D-4410-BF3B-3EEE-E6A7F070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4"/>
          <a:stretch>
            <a:fillRect/>
          </a:stretch>
        </p:blipFill>
        <p:spPr bwMode="auto">
          <a:xfrm>
            <a:off x="-1" y="1"/>
            <a:ext cx="12192000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6154" name="Freeform: Shape 6153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5" name="Freeform: Shape 6154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6" name="Freeform: Shape 6155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6157" name="Freeform: Shape 6156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DA219BB-537E-82A3-9149-61473C326273}"/>
              </a:ext>
            </a:extLst>
          </p:cNvPr>
          <p:cNvSpPr txBox="1"/>
          <p:nvPr/>
        </p:nvSpPr>
        <p:spPr>
          <a:xfrm>
            <a:off x="-18217" y="5933892"/>
            <a:ext cx="12228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AU" sz="3600" b="1" baseline="30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nd</a:t>
            </a:r>
            <a:r>
              <a:rPr lang="en-AU" sz="36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Truth: The Family of God Lives Out Family Values</a:t>
            </a:r>
            <a:endParaRPr lang="en-US" sz="36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900EEC-588D-2393-9EA5-B91ACB7E32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933" b="49999"/>
          <a:stretch/>
        </p:blipFill>
        <p:spPr>
          <a:xfrm>
            <a:off x="229612" y="282067"/>
            <a:ext cx="508449" cy="3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70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718</Words>
  <Application>Microsoft Macintosh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 Teo</dc:creator>
  <cp:lastModifiedBy>Ken Teo</cp:lastModifiedBy>
  <cp:revision>23</cp:revision>
  <cp:lastPrinted>2025-08-18T01:19:56Z</cp:lastPrinted>
  <dcterms:created xsi:type="dcterms:W3CDTF">2025-07-30T01:41:38Z</dcterms:created>
  <dcterms:modified xsi:type="dcterms:W3CDTF">2026-03-06T05:42:40Z</dcterms:modified>
</cp:coreProperties>
</file>