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Glass Antiqua" charset="1" panose="02000506000000020004"/>
      <p:regular r:id="rId33"/>
    </p:embeddedFont>
    <p:embeddedFont>
      <p:font typeface="字由点字江南隶" charset="1" panose="00000000000000000000"/>
      <p:regular r:id="rId34"/>
    </p:embeddedFont>
    <p:embeddedFont>
      <p:font typeface="Kuchek" charset="1" panose="000000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3410" y="5695950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14058900" y="5695950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3755690" y="0"/>
                </a:moveTo>
                <a:lnTo>
                  <a:pt x="0" y="0"/>
                </a:lnTo>
                <a:lnTo>
                  <a:pt x="0" y="4114800"/>
                </a:lnTo>
                <a:lnTo>
                  <a:pt x="3755690" y="4114800"/>
                </a:lnTo>
                <a:lnTo>
                  <a:pt x="3755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486400" y="8799922"/>
            <a:ext cx="7315200" cy="1010828"/>
          </a:xfrm>
          <a:custGeom>
            <a:avLst/>
            <a:gdLst/>
            <a:ahLst/>
            <a:cxnLst/>
            <a:rect r="r" b="b" t="t" l="l"/>
            <a:pathLst>
              <a:path h="1010828" w="7315200">
                <a:moveTo>
                  <a:pt x="0" y="0"/>
                </a:moveTo>
                <a:lnTo>
                  <a:pt x="7315200" y="0"/>
                </a:lnTo>
                <a:lnTo>
                  <a:pt x="7315200" y="1010828"/>
                </a:lnTo>
                <a:lnTo>
                  <a:pt x="0" y="1010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058900" y="476250"/>
            <a:ext cx="3755690" cy="2963581"/>
          </a:xfrm>
          <a:custGeom>
            <a:avLst/>
            <a:gdLst/>
            <a:ahLst/>
            <a:cxnLst/>
            <a:rect r="r" b="b" t="t" l="l"/>
            <a:pathLst>
              <a:path h="2963581" w="3755690">
                <a:moveTo>
                  <a:pt x="0" y="0"/>
                </a:moveTo>
                <a:lnTo>
                  <a:pt x="3755690" y="0"/>
                </a:lnTo>
                <a:lnTo>
                  <a:pt x="3755690" y="2963581"/>
                </a:lnTo>
                <a:lnTo>
                  <a:pt x="0" y="29635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3579864" y="2272365"/>
            <a:ext cx="11128271" cy="183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8500">
                <a:solidFill>
                  <a:srgbClr val="CC595A"/>
                </a:solidFill>
                <a:latin typeface="Glass Antiqua"/>
                <a:ea typeface="Glass Antiqua"/>
                <a:cs typeface="Glass Antiqua"/>
                <a:sym typeface="Glass Antiqua"/>
              </a:rPr>
              <a:t>BRINGING THE ARK TO JERUSALEM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473410" y="476250"/>
            <a:ext cx="3755690" cy="2963581"/>
          </a:xfrm>
          <a:custGeom>
            <a:avLst/>
            <a:gdLst/>
            <a:ahLst/>
            <a:cxnLst/>
            <a:rect r="r" b="b" t="t" l="l"/>
            <a:pathLst>
              <a:path h="2963581" w="3755690">
                <a:moveTo>
                  <a:pt x="3755690" y="0"/>
                </a:moveTo>
                <a:lnTo>
                  <a:pt x="0" y="0"/>
                </a:lnTo>
                <a:lnTo>
                  <a:pt x="0" y="2963581"/>
                </a:lnTo>
                <a:lnTo>
                  <a:pt x="3755690" y="2963581"/>
                </a:lnTo>
                <a:lnTo>
                  <a:pt x="375569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6100695" y="7039040"/>
            <a:ext cx="5693845" cy="1409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9"/>
              </a:lnSpc>
            </a:pPr>
            <a:r>
              <a:rPr lang="en-US" sz="4486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2 Samuel 6 </a:t>
            </a:r>
          </a:p>
          <a:p>
            <a:pPr algn="ctr">
              <a:lnSpc>
                <a:spcPts val="3589"/>
              </a:lnSpc>
            </a:pPr>
          </a:p>
          <a:p>
            <a:pPr algn="ctr">
              <a:lnSpc>
                <a:spcPts val="3589"/>
              </a:lnSpc>
            </a:pPr>
            <a:r>
              <a:rPr lang="en-US" sz="4486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撒母耳记下 第六章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598638" y="476250"/>
            <a:ext cx="5090724" cy="1010828"/>
          </a:xfrm>
          <a:custGeom>
            <a:avLst/>
            <a:gdLst/>
            <a:ahLst/>
            <a:cxnLst/>
            <a:rect r="r" b="b" t="t" l="l"/>
            <a:pathLst>
              <a:path h="1010828" w="5090724">
                <a:moveTo>
                  <a:pt x="0" y="0"/>
                </a:moveTo>
                <a:lnTo>
                  <a:pt x="5090724" y="0"/>
                </a:lnTo>
                <a:lnTo>
                  <a:pt x="5090724" y="1010828"/>
                </a:lnTo>
                <a:lnTo>
                  <a:pt x="0" y="10108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666136" y="6450677"/>
            <a:ext cx="1582974" cy="1821414"/>
          </a:xfrm>
          <a:custGeom>
            <a:avLst/>
            <a:gdLst/>
            <a:ahLst/>
            <a:cxnLst/>
            <a:rect r="r" b="b" t="t" l="l"/>
            <a:pathLst>
              <a:path h="1821414" w="1582974">
                <a:moveTo>
                  <a:pt x="0" y="0"/>
                </a:moveTo>
                <a:lnTo>
                  <a:pt x="1582974" y="0"/>
                </a:lnTo>
                <a:lnTo>
                  <a:pt x="1582974" y="1821414"/>
                </a:lnTo>
                <a:lnTo>
                  <a:pt x="0" y="1821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true" flipV="false" rot="0">
            <a:off x="3225596" y="6450677"/>
            <a:ext cx="1582974" cy="1821414"/>
          </a:xfrm>
          <a:custGeom>
            <a:avLst/>
            <a:gdLst/>
            <a:ahLst/>
            <a:cxnLst/>
            <a:rect r="r" b="b" t="t" l="l"/>
            <a:pathLst>
              <a:path h="1821414" w="1582974">
                <a:moveTo>
                  <a:pt x="1582975" y="0"/>
                </a:moveTo>
                <a:lnTo>
                  <a:pt x="0" y="0"/>
                </a:lnTo>
                <a:lnTo>
                  <a:pt x="0" y="1821414"/>
                </a:lnTo>
                <a:lnTo>
                  <a:pt x="1582975" y="1821414"/>
                </a:lnTo>
                <a:lnTo>
                  <a:pt x="158297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3579864" y="5080622"/>
            <a:ext cx="11128271" cy="99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8700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迎接约柜进入耶路撒冷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2721188"/>
            <a:ext cx="11615672" cy="174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Because Christ was struck down, we can now approach God with confidence (Hebrews 4:16).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667161"/>
            <a:ext cx="11615672" cy="184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因着基督被击打，我们如今可以坦然无惧地来到神面前（希伯来书 4:16）。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37626" y="3765338"/>
            <a:ext cx="13388897" cy="1917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Obed-Edom’s house was </a:t>
            </a:r>
            <a:r>
              <a:rPr lang="en-US" sz="5499" u="sng">
                <a:solidFill>
                  <a:srgbClr val="FF914D"/>
                </a:solidFill>
                <a:latin typeface="Glass Antiqua"/>
                <a:ea typeface="Glass Antiqua"/>
                <a:cs typeface="Glass Antiqua"/>
                <a:sym typeface="Glass Antiqua"/>
              </a:rPr>
              <a:t>blessed</a:t>
            </a: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because it hosted the presence of God. Many mothe</a:t>
            </a:r>
            <a:r>
              <a:rPr lang="en-US" sz="5499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r</a:t>
            </a: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s do that too.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08494" y="6048934"/>
            <a:ext cx="13071012" cy="184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俄别以东的家因承载神的同在而蒙福，许多母亲也是这样做的。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47317" y="2714625"/>
            <a:ext cx="8596207" cy="54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47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BRINGING IT TO THE HOME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67668" y="476250"/>
            <a:ext cx="5752664" cy="853007"/>
          </a:xfrm>
          <a:custGeom>
            <a:avLst/>
            <a:gdLst/>
            <a:ahLst/>
            <a:cxnLst/>
            <a:rect r="r" b="b" t="t" l="l"/>
            <a:pathLst>
              <a:path h="853007" w="5752664">
                <a:moveTo>
                  <a:pt x="0" y="0"/>
                </a:moveTo>
                <a:lnTo>
                  <a:pt x="5752664" y="0"/>
                </a:lnTo>
                <a:lnTo>
                  <a:pt x="5752664" y="853007"/>
                </a:lnTo>
                <a:lnTo>
                  <a:pt x="0" y="853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7194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6267668" y="2402116"/>
            <a:ext cx="5752664" cy="853007"/>
          </a:xfrm>
          <a:custGeom>
            <a:avLst/>
            <a:gdLst/>
            <a:ahLst/>
            <a:cxnLst/>
            <a:rect r="r" b="b" t="t" l="l"/>
            <a:pathLst>
              <a:path h="853007" w="5752664">
                <a:moveTo>
                  <a:pt x="0" y="853008"/>
                </a:moveTo>
                <a:lnTo>
                  <a:pt x="5752664" y="853008"/>
                </a:lnTo>
                <a:lnTo>
                  <a:pt x="5752664" y="0"/>
                </a:lnTo>
                <a:lnTo>
                  <a:pt x="0" y="0"/>
                </a:lnTo>
                <a:lnTo>
                  <a:pt x="0" y="85300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7194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0" y="2778874"/>
                </a:moveTo>
                <a:lnTo>
                  <a:pt x="2692981" y="2778874"/>
                </a:lnTo>
                <a:lnTo>
                  <a:pt x="2692981" y="0"/>
                </a:lnTo>
                <a:lnTo>
                  <a:pt x="0" y="0"/>
                </a:lnTo>
                <a:lnTo>
                  <a:pt x="0" y="27788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76250" y="7031876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0" y="0"/>
                </a:moveTo>
                <a:lnTo>
                  <a:pt x="2692981" y="0"/>
                </a:lnTo>
                <a:lnTo>
                  <a:pt x="2692981" y="2778874"/>
                </a:lnTo>
                <a:lnTo>
                  <a:pt x="0" y="2778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true" rot="0">
            <a:off x="15118769" y="476250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2692981" y="2778874"/>
                </a:moveTo>
                <a:lnTo>
                  <a:pt x="0" y="2778874"/>
                </a:lnTo>
                <a:lnTo>
                  <a:pt x="0" y="0"/>
                </a:lnTo>
                <a:lnTo>
                  <a:pt x="2692981" y="0"/>
                </a:lnTo>
                <a:lnTo>
                  <a:pt x="2692981" y="27788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true" flipV="false" rot="0">
            <a:off x="15118769" y="7031876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2692981" y="0"/>
                </a:moveTo>
                <a:lnTo>
                  <a:pt x="0" y="0"/>
                </a:lnTo>
                <a:lnTo>
                  <a:pt x="0" y="2778874"/>
                </a:lnTo>
                <a:lnTo>
                  <a:pt x="2692981" y="2778874"/>
                </a:lnTo>
                <a:lnTo>
                  <a:pt x="26929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4426022" y="3855199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392255" y="3855199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10800000">
            <a:off x="5486400" y="8520615"/>
            <a:ext cx="7315200" cy="1290135"/>
          </a:xfrm>
          <a:custGeom>
            <a:avLst/>
            <a:gdLst/>
            <a:ahLst/>
            <a:cxnLst/>
            <a:rect r="r" b="b" t="t" l="l"/>
            <a:pathLst>
              <a:path h="1290135" w="7315200">
                <a:moveTo>
                  <a:pt x="0" y="0"/>
                </a:moveTo>
                <a:lnTo>
                  <a:pt x="7315200" y="0"/>
                </a:lnTo>
                <a:lnTo>
                  <a:pt x="7315200" y="1290135"/>
                </a:lnTo>
                <a:lnTo>
                  <a:pt x="0" y="12901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1379963" y="4881077"/>
            <a:ext cx="214688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26022" y="1655795"/>
            <a:ext cx="9435957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WELCOME GOD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13729" y="4881077"/>
            <a:ext cx="214688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02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26022" y="5557352"/>
            <a:ext cx="4364616" cy="1004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34"/>
              </a:lnSpc>
              <a:spcBef>
                <a:spcPct val="0"/>
              </a:spcBef>
            </a:pPr>
            <a:r>
              <a:rPr lang="en-US" sz="5810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Joyful Worship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44044" y="5547827"/>
            <a:ext cx="3670506" cy="115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喜乐敬拜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5400000">
            <a:off x="15739692" y="4831297"/>
            <a:ext cx="3144626" cy="624405"/>
          </a:xfrm>
          <a:custGeom>
            <a:avLst/>
            <a:gdLst/>
            <a:ahLst/>
            <a:cxnLst/>
            <a:rect r="r" b="b" t="t" l="l"/>
            <a:pathLst>
              <a:path h="624405" w="3144626">
                <a:moveTo>
                  <a:pt x="0" y="0"/>
                </a:moveTo>
                <a:lnTo>
                  <a:pt x="3144626" y="0"/>
                </a:lnTo>
                <a:lnTo>
                  <a:pt x="3144626" y="624406"/>
                </a:lnTo>
                <a:lnTo>
                  <a:pt x="0" y="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true" rot="5400000">
            <a:off x="-595966" y="4831297"/>
            <a:ext cx="3144626" cy="624405"/>
          </a:xfrm>
          <a:custGeom>
            <a:avLst/>
            <a:gdLst/>
            <a:ahLst/>
            <a:cxnLst/>
            <a:rect r="r" b="b" t="t" l="l"/>
            <a:pathLst>
              <a:path h="624405" w="3144626">
                <a:moveTo>
                  <a:pt x="0" y="624406"/>
                </a:moveTo>
                <a:lnTo>
                  <a:pt x="3144625" y="624406"/>
                </a:lnTo>
                <a:lnTo>
                  <a:pt x="3144625" y="0"/>
                </a:lnTo>
                <a:lnTo>
                  <a:pt x="0" y="0"/>
                </a:lnTo>
                <a:lnTo>
                  <a:pt x="0" y="62440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4711992" y="6547777"/>
            <a:ext cx="3550353" cy="73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01"/>
              </a:lnSpc>
              <a:spcBef>
                <a:spcPct val="0"/>
              </a:spcBef>
            </a:pPr>
            <a:r>
              <a:rPr lang="en-US" sz="421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2 Sam 6:12-15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04120" y="6665991"/>
            <a:ext cx="3550353" cy="65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41"/>
              </a:lnSpc>
              <a:spcBef>
                <a:spcPct val="0"/>
              </a:spcBef>
            </a:pPr>
            <a:r>
              <a:rPr lang="en-US" sz="381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撒下 6:12-15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34424" y="3810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0"/>
                </a:moveTo>
                <a:lnTo>
                  <a:pt x="2477326" y="0"/>
                </a:lnTo>
                <a:lnTo>
                  <a:pt x="2477326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5334424" y="75492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2360216"/>
                </a:moveTo>
                <a:lnTo>
                  <a:pt x="2477326" y="2360216"/>
                </a:lnTo>
                <a:lnTo>
                  <a:pt x="2477326" y="0"/>
                </a:lnTo>
                <a:lnTo>
                  <a:pt x="0" y="0"/>
                </a:lnTo>
                <a:lnTo>
                  <a:pt x="0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-5400000">
            <a:off x="15221164" y="47301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2"/>
                </a:moveTo>
                <a:lnTo>
                  <a:pt x="4163881" y="826792"/>
                </a:lnTo>
                <a:lnTo>
                  <a:pt x="4163881" y="0"/>
                </a:lnTo>
                <a:lnTo>
                  <a:pt x="0" y="0"/>
                </a:lnTo>
                <a:lnTo>
                  <a:pt x="0" y="82679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376584" y="3060111"/>
            <a:ext cx="7145430" cy="560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5"/>
              </a:lnSpc>
              <a:spcBef>
                <a:spcPct val="0"/>
              </a:spcBef>
            </a:pP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12 </a:t>
            </a: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Now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King David was told, “The Lord has blessed the househol</a:t>
            </a:r>
            <a:r>
              <a:rPr lang="en-US" sz="4805" strike="noStrik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d o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f Obed-Edom and everything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he has, because of the ark of God.” So David went to bring up the ark of God from the house of Obed-Edom to the City of David with rejoicing.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77773" y="9231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10876496" y="86064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9844547" y="2239949"/>
            <a:ext cx="6227780" cy="50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499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撒下 6:12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7921" y="5334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0"/>
                </a:moveTo>
                <a:lnTo>
                  <a:pt x="0" y="0"/>
                </a:lnTo>
                <a:lnTo>
                  <a:pt x="0" y="2360216"/>
                </a:lnTo>
                <a:lnTo>
                  <a:pt x="2477326" y="2360216"/>
                </a:lnTo>
                <a:lnTo>
                  <a:pt x="24773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true" flipV="true" rot="0">
            <a:off x="137921" y="77016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2360216"/>
                </a:moveTo>
                <a:lnTo>
                  <a:pt x="0" y="2360216"/>
                </a:lnTo>
                <a:lnTo>
                  <a:pt x="0" y="0"/>
                </a:lnTo>
                <a:lnTo>
                  <a:pt x="2477326" y="0"/>
                </a:lnTo>
                <a:lnTo>
                  <a:pt x="2477326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5400000">
            <a:off x="-1435374" y="48825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2"/>
                </a:lnTo>
                <a:lnTo>
                  <a:pt x="0" y="82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9327996" y="3137759"/>
            <a:ext cx="7260882" cy="517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005"/>
              </a:lnSpc>
              <a:spcBef>
                <a:spcPct val="0"/>
              </a:spcBef>
            </a:pP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12 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有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人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告 诉 大 卫 王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说 ： 耶 和 华 因 为 约 柜 赐 福 给 俄 别 以 东 的 家 和 一 切 属 他 的 。 大 卫 就 去 ， 欢 欢 喜 喜 地 将 神 的 约 柜 从 俄 别 以 东 家 中 抬 到 大 卫 的 城 里 。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44116" y="10755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1" y="0"/>
                </a:lnTo>
                <a:lnTo>
                  <a:pt x="4163881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true" rot="0">
            <a:off x="2909293" y="87588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1877344" y="2284398"/>
            <a:ext cx="6227780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2 SAMUEL 6:12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34424" y="3810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0"/>
                </a:moveTo>
                <a:lnTo>
                  <a:pt x="2477326" y="0"/>
                </a:lnTo>
                <a:lnTo>
                  <a:pt x="2477326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5334424" y="75492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2360216"/>
                </a:moveTo>
                <a:lnTo>
                  <a:pt x="2477326" y="2360216"/>
                </a:lnTo>
                <a:lnTo>
                  <a:pt x="2477326" y="0"/>
                </a:lnTo>
                <a:lnTo>
                  <a:pt x="0" y="0"/>
                </a:lnTo>
                <a:lnTo>
                  <a:pt x="0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-5400000">
            <a:off x="15221164" y="47301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2"/>
                </a:moveTo>
                <a:lnTo>
                  <a:pt x="4163881" y="826792"/>
                </a:lnTo>
                <a:lnTo>
                  <a:pt x="4163881" y="0"/>
                </a:lnTo>
                <a:lnTo>
                  <a:pt x="0" y="0"/>
                </a:lnTo>
                <a:lnTo>
                  <a:pt x="0" y="82679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376584" y="3648006"/>
            <a:ext cx="7145430" cy="3095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5"/>
              </a:lnSpc>
              <a:spcBef>
                <a:spcPct val="0"/>
              </a:spcBef>
            </a:pP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Wearing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a linen ephod, David was </a:t>
            </a:r>
            <a:r>
              <a:rPr lang="en-US" sz="6005" strike="noStrike" u="sng">
                <a:solidFill>
                  <a:srgbClr val="FF914D"/>
                </a:solidFill>
                <a:latin typeface="Glass Antiqua"/>
                <a:ea typeface="Glass Antiqua"/>
                <a:cs typeface="Glass Antiqua"/>
                <a:sym typeface="Glass Antiqua"/>
              </a:rPr>
              <a:t>dancing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before the Lord </a:t>
            </a:r>
            <a:r>
              <a:rPr lang="en-US" sz="6005" strike="noStrike" u="sng">
                <a:solidFill>
                  <a:srgbClr val="FF914D"/>
                </a:solidFill>
                <a:latin typeface="Glass Antiqua"/>
                <a:ea typeface="Glass Antiqua"/>
                <a:cs typeface="Glass Antiqua"/>
                <a:sym typeface="Glass Antiqua"/>
              </a:rPr>
              <a:t>with all his might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77773" y="9231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10876496" y="86064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9445824" y="2800282"/>
            <a:ext cx="6227780" cy="50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499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撒下 6:13-14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7921" y="5334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0"/>
                </a:moveTo>
                <a:lnTo>
                  <a:pt x="0" y="0"/>
                </a:lnTo>
                <a:lnTo>
                  <a:pt x="0" y="2360216"/>
                </a:lnTo>
                <a:lnTo>
                  <a:pt x="2477326" y="2360216"/>
                </a:lnTo>
                <a:lnTo>
                  <a:pt x="24773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true" flipV="true" rot="0">
            <a:off x="137921" y="77016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2360216"/>
                </a:moveTo>
                <a:lnTo>
                  <a:pt x="0" y="2360216"/>
                </a:lnTo>
                <a:lnTo>
                  <a:pt x="0" y="0"/>
                </a:lnTo>
                <a:lnTo>
                  <a:pt x="2477326" y="0"/>
                </a:lnTo>
                <a:lnTo>
                  <a:pt x="2477326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5400000">
            <a:off x="-1435374" y="48825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2"/>
                </a:lnTo>
                <a:lnTo>
                  <a:pt x="0" y="82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9312205" y="3638481"/>
            <a:ext cx="7260882" cy="3669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705"/>
              </a:lnSpc>
              <a:spcBef>
                <a:spcPct val="0"/>
              </a:spcBef>
            </a:pPr>
            <a:r>
              <a:rPr lang="en-US" sz="57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大 卫 穿 着 细 麻 布 的 以 弗 得 ， 在 耶 和 华 面 前 </a:t>
            </a:r>
            <a:r>
              <a:rPr lang="en-US" sz="5705" u="sng">
                <a:solidFill>
                  <a:srgbClr val="FF914D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极 力 跳 舞</a:t>
            </a:r>
            <a:r>
              <a:rPr lang="en-US" sz="57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。</a:t>
            </a:r>
          </a:p>
          <a:p>
            <a:pPr algn="l">
              <a:lnSpc>
                <a:spcPts val="5705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44116" y="10755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1" y="0"/>
                </a:lnTo>
                <a:lnTo>
                  <a:pt x="4163881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true" rot="0">
            <a:off x="2909293" y="87588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1877344" y="2753584"/>
            <a:ext cx="6227780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2 SAMUEL 6:13-14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34424" y="3810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0"/>
                </a:moveTo>
                <a:lnTo>
                  <a:pt x="2477326" y="0"/>
                </a:lnTo>
                <a:lnTo>
                  <a:pt x="2477326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5334424" y="75492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2360216"/>
                </a:moveTo>
                <a:lnTo>
                  <a:pt x="2477326" y="2360216"/>
                </a:lnTo>
                <a:lnTo>
                  <a:pt x="2477326" y="0"/>
                </a:lnTo>
                <a:lnTo>
                  <a:pt x="0" y="0"/>
                </a:lnTo>
                <a:lnTo>
                  <a:pt x="0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-5400000">
            <a:off x="15221164" y="47301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2"/>
                </a:moveTo>
                <a:lnTo>
                  <a:pt x="4163881" y="826792"/>
                </a:lnTo>
                <a:lnTo>
                  <a:pt x="4163881" y="0"/>
                </a:lnTo>
                <a:lnTo>
                  <a:pt x="0" y="0"/>
                </a:lnTo>
                <a:lnTo>
                  <a:pt x="0" y="82679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852450" y="2657406"/>
            <a:ext cx="7145430" cy="5381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96577" indent="-648289" lvl="1">
              <a:lnSpc>
                <a:spcPts val="6005"/>
              </a:lnSpc>
              <a:spcBef>
                <a:spcPct val="0"/>
              </a:spcBef>
              <a:buFont typeface="Arial"/>
              <a:buChar char="•"/>
            </a:pPr>
            <a:r>
              <a:rPr lang="en-US" sz="60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I’m 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not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th</a:t>
            </a: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e focus, God is.</a:t>
            </a:r>
          </a:p>
          <a:p>
            <a:pPr algn="l">
              <a:lnSpc>
                <a:spcPts val="6005"/>
              </a:lnSpc>
              <a:spcBef>
                <a:spcPct val="0"/>
              </a:spcBef>
            </a:pPr>
          </a:p>
          <a:p>
            <a:pPr algn="l" marL="1296577" indent="-648289" lvl="1">
              <a:lnSpc>
                <a:spcPts val="6005"/>
              </a:lnSpc>
              <a:spcBef>
                <a:spcPct val="0"/>
              </a:spcBef>
              <a:buFont typeface="Arial"/>
              <a:buChar char="•"/>
            </a:pPr>
            <a:r>
              <a:rPr lang="en-US" sz="60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I come not as a king, but as a servant.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77773" y="9231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10876496" y="86064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137921" y="5334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0"/>
                </a:moveTo>
                <a:lnTo>
                  <a:pt x="0" y="0"/>
                </a:lnTo>
                <a:lnTo>
                  <a:pt x="0" y="2360216"/>
                </a:lnTo>
                <a:lnTo>
                  <a:pt x="2477326" y="2360216"/>
                </a:lnTo>
                <a:lnTo>
                  <a:pt x="24773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true" flipV="true" rot="0">
            <a:off x="137921" y="77016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2360216"/>
                </a:moveTo>
                <a:lnTo>
                  <a:pt x="0" y="2360216"/>
                </a:lnTo>
                <a:lnTo>
                  <a:pt x="0" y="0"/>
                </a:lnTo>
                <a:lnTo>
                  <a:pt x="2477326" y="0"/>
                </a:lnTo>
                <a:lnTo>
                  <a:pt x="2477326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5400000">
            <a:off x="-1435374" y="48825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2"/>
                </a:lnTo>
                <a:lnTo>
                  <a:pt x="0" y="82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9312205" y="2726621"/>
            <a:ext cx="7260882" cy="42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88630" indent="-594315" lvl="1">
              <a:lnSpc>
                <a:spcPts val="5505"/>
              </a:lnSpc>
              <a:buFont typeface="Arial"/>
              <a:buChar char="•"/>
            </a:pPr>
            <a:r>
              <a:rPr lang="en-US" sz="55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焦点不是我，而是神。</a:t>
            </a:r>
          </a:p>
          <a:p>
            <a:pPr algn="l">
              <a:lnSpc>
                <a:spcPts val="5505"/>
              </a:lnSpc>
            </a:pPr>
          </a:p>
          <a:p>
            <a:pPr algn="l" marL="1188630" indent="-594315" lvl="1">
              <a:lnSpc>
                <a:spcPts val="5505"/>
              </a:lnSpc>
              <a:buFont typeface="Arial"/>
              <a:buChar char="•"/>
            </a:pPr>
            <a:r>
              <a:rPr lang="en-US" sz="5505" strike="noStrike" u="none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我来不是作为君王，而是作为仆人。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044116" y="10755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1" y="0"/>
                </a:lnTo>
                <a:lnTo>
                  <a:pt x="4163881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true" rot="0">
            <a:off x="2909293" y="87588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2632287"/>
            <a:ext cx="11615672" cy="1917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Jesus endured the cross with </a:t>
            </a:r>
            <a:r>
              <a:rPr lang="en-US" sz="5499" u="sng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joy</a:t>
            </a: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(Hebrews 12:2) so that we might </a:t>
            </a:r>
            <a:r>
              <a:rPr lang="en-US" sz="5499" u="sng">
                <a:solidFill>
                  <a:srgbClr val="FF914D"/>
                </a:solidFill>
                <a:latin typeface="Glass Antiqua"/>
                <a:ea typeface="Glass Antiqua"/>
                <a:cs typeface="Glass Antiqua"/>
                <a:sym typeface="Glass Antiqua"/>
              </a:rPr>
              <a:t>rejoice</a:t>
            </a: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in Him forever.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200436"/>
            <a:ext cx="11615672" cy="278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耶稣因着那摆在前面的</a:t>
            </a:r>
            <a:r>
              <a:rPr lang="en-US" sz="5299" u="sng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喜乐</a:t>
            </a: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忍受了十字架（希伯来书 12:2），使我们能永远在祂里面</a:t>
            </a:r>
            <a:r>
              <a:rPr lang="en-US" sz="5299" u="sng">
                <a:solidFill>
                  <a:srgbClr val="FF914D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欢喜</a:t>
            </a: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3944862"/>
            <a:ext cx="11615672" cy="1917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Don’t let the fear of others' opinions stop you from fully wo</a:t>
            </a:r>
            <a:r>
              <a:rPr lang="en-US" sz="5499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r</a:t>
            </a: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sh</a:t>
            </a:r>
            <a:r>
              <a:rPr lang="en-US" sz="5499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i</a:t>
            </a:r>
            <a:r>
              <a:rPr lang="en-US" sz="54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ping God.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6248296"/>
            <a:ext cx="11615672" cy="184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不要让对他人看法的恐惧，拦阻你全心敬拜神。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2077" y="2651443"/>
            <a:ext cx="7125898" cy="54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47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APPLICATION 应用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67668" y="476250"/>
            <a:ext cx="5752664" cy="853007"/>
          </a:xfrm>
          <a:custGeom>
            <a:avLst/>
            <a:gdLst/>
            <a:ahLst/>
            <a:cxnLst/>
            <a:rect r="r" b="b" t="t" l="l"/>
            <a:pathLst>
              <a:path h="853007" w="5752664">
                <a:moveTo>
                  <a:pt x="0" y="0"/>
                </a:moveTo>
                <a:lnTo>
                  <a:pt x="5752664" y="0"/>
                </a:lnTo>
                <a:lnTo>
                  <a:pt x="5752664" y="853007"/>
                </a:lnTo>
                <a:lnTo>
                  <a:pt x="0" y="853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7194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6267668" y="2402116"/>
            <a:ext cx="5752664" cy="853007"/>
          </a:xfrm>
          <a:custGeom>
            <a:avLst/>
            <a:gdLst/>
            <a:ahLst/>
            <a:cxnLst/>
            <a:rect r="r" b="b" t="t" l="l"/>
            <a:pathLst>
              <a:path h="853007" w="5752664">
                <a:moveTo>
                  <a:pt x="0" y="853008"/>
                </a:moveTo>
                <a:lnTo>
                  <a:pt x="5752664" y="853008"/>
                </a:lnTo>
                <a:lnTo>
                  <a:pt x="5752664" y="0"/>
                </a:lnTo>
                <a:lnTo>
                  <a:pt x="0" y="0"/>
                </a:lnTo>
                <a:lnTo>
                  <a:pt x="0" y="85300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7194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0" y="2778874"/>
                </a:moveTo>
                <a:lnTo>
                  <a:pt x="2692981" y="2778874"/>
                </a:lnTo>
                <a:lnTo>
                  <a:pt x="2692981" y="0"/>
                </a:lnTo>
                <a:lnTo>
                  <a:pt x="0" y="0"/>
                </a:lnTo>
                <a:lnTo>
                  <a:pt x="0" y="27788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76250" y="7031876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0" y="0"/>
                </a:moveTo>
                <a:lnTo>
                  <a:pt x="2692981" y="0"/>
                </a:lnTo>
                <a:lnTo>
                  <a:pt x="2692981" y="2778874"/>
                </a:lnTo>
                <a:lnTo>
                  <a:pt x="0" y="2778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true" rot="0">
            <a:off x="15118769" y="476250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2692981" y="2778874"/>
                </a:moveTo>
                <a:lnTo>
                  <a:pt x="0" y="2778874"/>
                </a:lnTo>
                <a:lnTo>
                  <a:pt x="0" y="0"/>
                </a:lnTo>
                <a:lnTo>
                  <a:pt x="2692981" y="0"/>
                </a:lnTo>
                <a:lnTo>
                  <a:pt x="2692981" y="27788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true" flipV="false" rot="0">
            <a:off x="15118769" y="7031876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2692981" y="0"/>
                </a:moveTo>
                <a:lnTo>
                  <a:pt x="0" y="0"/>
                </a:lnTo>
                <a:lnTo>
                  <a:pt x="0" y="2778874"/>
                </a:lnTo>
                <a:lnTo>
                  <a:pt x="2692981" y="2778874"/>
                </a:lnTo>
                <a:lnTo>
                  <a:pt x="26929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4426022" y="3855199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392255" y="3855199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10800000">
            <a:off x="5486400" y="8520615"/>
            <a:ext cx="7315200" cy="1290135"/>
          </a:xfrm>
          <a:custGeom>
            <a:avLst/>
            <a:gdLst/>
            <a:ahLst/>
            <a:cxnLst/>
            <a:rect r="r" b="b" t="t" l="l"/>
            <a:pathLst>
              <a:path h="1290135" w="7315200">
                <a:moveTo>
                  <a:pt x="0" y="0"/>
                </a:moveTo>
                <a:lnTo>
                  <a:pt x="7315200" y="0"/>
                </a:lnTo>
                <a:lnTo>
                  <a:pt x="7315200" y="1290135"/>
                </a:lnTo>
                <a:lnTo>
                  <a:pt x="0" y="12901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1379963" y="4881077"/>
            <a:ext cx="214688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03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26022" y="1655795"/>
            <a:ext cx="9435957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WELCOME GOD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13729" y="4881077"/>
            <a:ext cx="214688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03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26022" y="5733291"/>
            <a:ext cx="4364616" cy="1004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34"/>
              </a:lnSpc>
              <a:spcBef>
                <a:spcPct val="0"/>
              </a:spcBef>
            </a:pPr>
            <a:r>
              <a:rPr lang="en-US" sz="5810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Humility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18150" y="5654102"/>
            <a:ext cx="3670506" cy="115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谦卑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5400000">
            <a:off x="15739692" y="4831297"/>
            <a:ext cx="3144626" cy="624405"/>
          </a:xfrm>
          <a:custGeom>
            <a:avLst/>
            <a:gdLst/>
            <a:ahLst/>
            <a:cxnLst/>
            <a:rect r="r" b="b" t="t" l="l"/>
            <a:pathLst>
              <a:path h="624405" w="3144626">
                <a:moveTo>
                  <a:pt x="0" y="0"/>
                </a:moveTo>
                <a:lnTo>
                  <a:pt x="3144626" y="0"/>
                </a:lnTo>
                <a:lnTo>
                  <a:pt x="3144626" y="624406"/>
                </a:lnTo>
                <a:lnTo>
                  <a:pt x="0" y="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true" rot="5400000">
            <a:off x="-595966" y="4831297"/>
            <a:ext cx="3144626" cy="624405"/>
          </a:xfrm>
          <a:custGeom>
            <a:avLst/>
            <a:gdLst/>
            <a:ahLst/>
            <a:cxnLst/>
            <a:rect r="r" b="b" t="t" l="l"/>
            <a:pathLst>
              <a:path h="624405" w="3144626">
                <a:moveTo>
                  <a:pt x="0" y="624406"/>
                </a:moveTo>
                <a:lnTo>
                  <a:pt x="3144625" y="624406"/>
                </a:lnTo>
                <a:lnTo>
                  <a:pt x="3144625" y="0"/>
                </a:lnTo>
                <a:lnTo>
                  <a:pt x="0" y="0"/>
                </a:lnTo>
                <a:lnTo>
                  <a:pt x="0" y="62440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34424" y="3810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0"/>
                </a:moveTo>
                <a:lnTo>
                  <a:pt x="2477326" y="0"/>
                </a:lnTo>
                <a:lnTo>
                  <a:pt x="2477326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5334424" y="75492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2360216"/>
                </a:moveTo>
                <a:lnTo>
                  <a:pt x="2477326" y="2360216"/>
                </a:lnTo>
                <a:lnTo>
                  <a:pt x="2477326" y="0"/>
                </a:lnTo>
                <a:lnTo>
                  <a:pt x="0" y="0"/>
                </a:lnTo>
                <a:lnTo>
                  <a:pt x="0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-5400000">
            <a:off x="15221164" y="47301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2"/>
                </a:moveTo>
                <a:lnTo>
                  <a:pt x="4163881" y="826792"/>
                </a:lnTo>
                <a:lnTo>
                  <a:pt x="4163881" y="0"/>
                </a:lnTo>
                <a:lnTo>
                  <a:pt x="0" y="0"/>
                </a:lnTo>
                <a:lnTo>
                  <a:pt x="0" y="82679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376584" y="3364911"/>
            <a:ext cx="7145430" cy="4998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5"/>
              </a:lnSpc>
              <a:spcBef>
                <a:spcPct val="0"/>
              </a:spcBef>
            </a:pP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16 </a:t>
            </a: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As the ark of th</a:t>
            </a: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e Lord 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was entering the City of David, Michal daughter of Saul watched from a window. And when she saw King</a:t>
            </a:r>
            <a:r>
              <a:rPr lang="en-US" sz="4805" strike="noStrik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David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leaping and dancing before the Lord, she despised him in her heart.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77773" y="9231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10876496" y="86064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9844547" y="2556735"/>
            <a:ext cx="6227780" cy="50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499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撒下 6:16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7921" y="5334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0"/>
                </a:moveTo>
                <a:lnTo>
                  <a:pt x="0" y="0"/>
                </a:lnTo>
                <a:lnTo>
                  <a:pt x="0" y="2360216"/>
                </a:lnTo>
                <a:lnTo>
                  <a:pt x="2477326" y="2360216"/>
                </a:lnTo>
                <a:lnTo>
                  <a:pt x="24773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true" flipV="true" rot="0">
            <a:off x="137921" y="77016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2360216"/>
                </a:moveTo>
                <a:lnTo>
                  <a:pt x="0" y="2360216"/>
                </a:lnTo>
                <a:lnTo>
                  <a:pt x="0" y="0"/>
                </a:lnTo>
                <a:lnTo>
                  <a:pt x="2477326" y="0"/>
                </a:lnTo>
                <a:lnTo>
                  <a:pt x="2477326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5400000">
            <a:off x="-1435374" y="48825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2"/>
                </a:lnTo>
                <a:lnTo>
                  <a:pt x="0" y="82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9312205" y="3197272"/>
            <a:ext cx="7260882" cy="5590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405"/>
              </a:lnSpc>
              <a:spcBef>
                <a:spcPct val="0"/>
              </a:spcBef>
            </a:pPr>
            <a:r>
              <a:rPr lang="en-US" sz="54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16 </a:t>
            </a:r>
            <a:r>
              <a:rPr lang="en-US" sz="54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耶 和 华 的 约 柜 进 了 大 卫 城 的 时 候 ， 扫 罗 的 女 儿 米 甲 从 窗 户 里 观 看 ， 见 大 卫 王 在 耶 和 华 面 前 踊 跃 跳 舞 ， 心 里 就 轻 视 他 。</a:t>
            </a:r>
          </a:p>
          <a:p>
            <a:pPr algn="l">
              <a:lnSpc>
                <a:spcPts val="5005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44116" y="10755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1" y="0"/>
                </a:lnTo>
                <a:lnTo>
                  <a:pt x="4163881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true" rot="0">
            <a:off x="2909293" y="87588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1877344" y="2601184"/>
            <a:ext cx="6227780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2 SAMUEL 6:16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3190239"/>
            <a:ext cx="11615672" cy="1953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39"/>
              </a:lnSpc>
            </a:pPr>
            <a:r>
              <a:rPr lang="en-US" sz="55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What was David’s first spiritual act after he became king and conquered Jerusalem?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631601"/>
            <a:ext cx="11615672" cy="1917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sz="54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大卫登基并攻取耶路撒冷之后，他所做的第一个属灵行动是什么？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3361902"/>
            <a:ext cx="11615672" cy="115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79"/>
              </a:lnSpc>
            </a:pPr>
            <a:r>
              <a:rPr lang="en-US" sz="66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Why Michal despised David?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052377"/>
            <a:ext cx="11615672" cy="115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79"/>
              </a:lnSpc>
            </a:pPr>
            <a:r>
              <a:rPr lang="en-US" sz="66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为什么米甲轻视大卫？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6250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0"/>
                </a:moveTo>
                <a:lnTo>
                  <a:pt x="3206878" y="0"/>
                </a:lnTo>
                <a:lnTo>
                  <a:pt x="3206878" y="3309161"/>
                </a:lnTo>
                <a:lnTo>
                  <a:pt x="0" y="330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14604872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0"/>
                </a:moveTo>
                <a:lnTo>
                  <a:pt x="0" y="0"/>
                </a:lnTo>
                <a:lnTo>
                  <a:pt x="0" y="3309161"/>
                </a:lnTo>
                <a:lnTo>
                  <a:pt x="3206878" y="3309161"/>
                </a:lnTo>
                <a:lnTo>
                  <a:pt x="32068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3309161"/>
                </a:moveTo>
                <a:lnTo>
                  <a:pt x="3206878" y="3309161"/>
                </a:lnTo>
                <a:lnTo>
                  <a:pt x="3206878" y="0"/>
                </a:lnTo>
                <a:lnTo>
                  <a:pt x="0" y="0"/>
                </a:lnTo>
                <a:lnTo>
                  <a:pt x="0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14604872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3309161"/>
                </a:moveTo>
                <a:lnTo>
                  <a:pt x="0" y="3309161"/>
                </a:lnTo>
                <a:lnTo>
                  <a:pt x="0" y="0"/>
                </a:lnTo>
                <a:lnTo>
                  <a:pt x="3206878" y="0"/>
                </a:lnTo>
                <a:lnTo>
                  <a:pt x="3206878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103496" y="8820978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0"/>
                </a:moveTo>
                <a:lnTo>
                  <a:pt x="10081008" y="0"/>
                </a:lnTo>
                <a:lnTo>
                  <a:pt x="10081008" y="989772"/>
                </a:lnTo>
                <a:lnTo>
                  <a:pt x="0" y="989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4103496" y="476250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989772"/>
                </a:moveTo>
                <a:lnTo>
                  <a:pt x="10081008" y="989772"/>
                </a:lnTo>
                <a:lnTo>
                  <a:pt x="10081008" y="0"/>
                </a:lnTo>
                <a:lnTo>
                  <a:pt x="0" y="0"/>
                </a:lnTo>
                <a:lnTo>
                  <a:pt x="0" y="9897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36388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0" y="0"/>
                </a:moveTo>
                <a:lnTo>
                  <a:pt x="950392" y="0"/>
                </a:lnTo>
                <a:lnTo>
                  <a:pt x="950392" y="963736"/>
                </a:lnTo>
                <a:lnTo>
                  <a:pt x="0" y="96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6701220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950392" y="0"/>
                </a:moveTo>
                <a:lnTo>
                  <a:pt x="0" y="0"/>
                </a:lnTo>
                <a:lnTo>
                  <a:pt x="0" y="963736"/>
                </a:lnTo>
                <a:lnTo>
                  <a:pt x="950392" y="963736"/>
                </a:lnTo>
                <a:lnTo>
                  <a:pt x="9503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9190" y="3740782"/>
            <a:ext cx="13549121" cy="3468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305"/>
              </a:lnSpc>
            </a:pPr>
            <a:r>
              <a:rPr lang="en-US" sz="53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20 </a:t>
            </a:r>
            <a:r>
              <a:rPr lang="en-US" sz="53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When </a:t>
            </a:r>
            <a:r>
              <a:rPr lang="en-US" sz="53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David returned home to bless his household, Michal daughter of Saul came out to meet him and said, “How the king of Israel has distinguished himself today, going around half-naked in full view of the slave girls of his servants as any vulgar fellow would!”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81443" y="7997420"/>
            <a:ext cx="4525114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2 SAM 6:20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768859" y="3012478"/>
            <a:ext cx="6750283" cy="147279"/>
          </a:xfrm>
          <a:custGeom>
            <a:avLst/>
            <a:gdLst/>
            <a:ahLst/>
            <a:cxnLst/>
            <a:rect r="r" b="b" t="t" l="l"/>
            <a:pathLst>
              <a:path h="147279" w="6750283">
                <a:moveTo>
                  <a:pt x="0" y="0"/>
                </a:moveTo>
                <a:lnTo>
                  <a:pt x="6750282" y="0"/>
                </a:lnTo>
                <a:lnTo>
                  <a:pt x="6750282" y="147279"/>
                </a:lnTo>
                <a:lnTo>
                  <a:pt x="0" y="147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859414" y="2148241"/>
            <a:ext cx="12569171" cy="597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160"/>
              </a:lnSpc>
              <a:spcBef>
                <a:spcPct val="0"/>
              </a:spcBef>
            </a:pPr>
            <a:r>
              <a:rPr lang="en-US" sz="5200">
                <a:solidFill>
                  <a:srgbClr val="CC595A"/>
                </a:solidFill>
                <a:latin typeface="Glass Antiqua"/>
                <a:ea typeface="Glass Antiqua"/>
                <a:cs typeface="Glass Antiqua"/>
                <a:sym typeface="Glass Antiqua"/>
              </a:rPr>
              <a:t>1.</a:t>
            </a:r>
            <a:r>
              <a:rPr lang="en-US" sz="5200" strike="noStrike" u="none">
                <a:solidFill>
                  <a:srgbClr val="CC595A"/>
                </a:solidFill>
                <a:latin typeface="Glass Antiqua"/>
                <a:ea typeface="Glass Antiqua"/>
                <a:cs typeface="Glass Antiqua"/>
                <a:sym typeface="Glass Antiqua"/>
              </a:rPr>
              <a:t> IMAGE (FACE) PROBLEM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6250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0"/>
                </a:moveTo>
                <a:lnTo>
                  <a:pt x="3206878" y="0"/>
                </a:lnTo>
                <a:lnTo>
                  <a:pt x="3206878" y="3309161"/>
                </a:lnTo>
                <a:lnTo>
                  <a:pt x="0" y="330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14604872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0"/>
                </a:moveTo>
                <a:lnTo>
                  <a:pt x="0" y="0"/>
                </a:lnTo>
                <a:lnTo>
                  <a:pt x="0" y="3309161"/>
                </a:lnTo>
                <a:lnTo>
                  <a:pt x="3206878" y="3309161"/>
                </a:lnTo>
                <a:lnTo>
                  <a:pt x="32068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3309161"/>
                </a:moveTo>
                <a:lnTo>
                  <a:pt x="3206878" y="3309161"/>
                </a:lnTo>
                <a:lnTo>
                  <a:pt x="3206878" y="0"/>
                </a:lnTo>
                <a:lnTo>
                  <a:pt x="0" y="0"/>
                </a:lnTo>
                <a:lnTo>
                  <a:pt x="0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14604872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3309161"/>
                </a:moveTo>
                <a:lnTo>
                  <a:pt x="0" y="3309161"/>
                </a:lnTo>
                <a:lnTo>
                  <a:pt x="0" y="0"/>
                </a:lnTo>
                <a:lnTo>
                  <a:pt x="3206878" y="0"/>
                </a:lnTo>
                <a:lnTo>
                  <a:pt x="3206878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103496" y="8820978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0"/>
                </a:moveTo>
                <a:lnTo>
                  <a:pt x="10081008" y="0"/>
                </a:lnTo>
                <a:lnTo>
                  <a:pt x="10081008" y="989772"/>
                </a:lnTo>
                <a:lnTo>
                  <a:pt x="0" y="989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4103496" y="476250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989772"/>
                </a:moveTo>
                <a:lnTo>
                  <a:pt x="10081008" y="989772"/>
                </a:lnTo>
                <a:lnTo>
                  <a:pt x="10081008" y="0"/>
                </a:lnTo>
                <a:lnTo>
                  <a:pt x="0" y="0"/>
                </a:lnTo>
                <a:lnTo>
                  <a:pt x="0" y="9897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36388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0" y="0"/>
                </a:moveTo>
                <a:lnTo>
                  <a:pt x="950392" y="0"/>
                </a:lnTo>
                <a:lnTo>
                  <a:pt x="950392" y="963736"/>
                </a:lnTo>
                <a:lnTo>
                  <a:pt x="0" y="96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6701220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950392" y="0"/>
                </a:moveTo>
                <a:lnTo>
                  <a:pt x="0" y="0"/>
                </a:lnTo>
                <a:lnTo>
                  <a:pt x="0" y="963736"/>
                </a:lnTo>
                <a:lnTo>
                  <a:pt x="950392" y="963736"/>
                </a:lnTo>
                <a:lnTo>
                  <a:pt x="9503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9190" y="3562982"/>
            <a:ext cx="13549121" cy="3833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805"/>
              </a:lnSpc>
            </a:pPr>
            <a:r>
              <a:rPr lang="en-US" sz="58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20 </a:t>
            </a:r>
            <a:r>
              <a:rPr lang="en-US" sz="58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大 卫</a:t>
            </a:r>
            <a:r>
              <a:rPr lang="en-US" sz="58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回</a:t>
            </a:r>
            <a:r>
              <a:rPr lang="en-US" sz="58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家 要 给 眷 属 祝 福 ； 扫 罗 的 女 儿 米 甲 出 来 迎 接 他 ， 说 ： 以 色 列 王 今 日 在 臣 仆 的 婢 女 眼 前 露 体 ， 如 同 一 个 轻 贱 人 无 耻 露 体 一 样 ， 有 好 大 的 荣 耀 啊 ！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81443" y="7997420"/>
            <a:ext cx="4525114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撒下 6:20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768859" y="3012478"/>
            <a:ext cx="6750283" cy="147279"/>
          </a:xfrm>
          <a:custGeom>
            <a:avLst/>
            <a:gdLst/>
            <a:ahLst/>
            <a:cxnLst/>
            <a:rect r="r" b="b" t="t" l="l"/>
            <a:pathLst>
              <a:path h="147279" w="6750283">
                <a:moveTo>
                  <a:pt x="0" y="0"/>
                </a:moveTo>
                <a:lnTo>
                  <a:pt x="6750282" y="0"/>
                </a:lnTo>
                <a:lnTo>
                  <a:pt x="6750282" y="147279"/>
                </a:lnTo>
                <a:lnTo>
                  <a:pt x="0" y="147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859414" y="2123476"/>
            <a:ext cx="12569171" cy="666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40"/>
              </a:lnSpc>
              <a:spcBef>
                <a:spcPct val="0"/>
              </a:spcBef>
            </a:pPr>
            <a:r>
              <a:rPr lang="en-US" sz="5800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1. 面子的问题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6250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0"/>
                </a:moveTo>
                <a:lnTo>
                  <a:pt x="3206878" y="0"/>
                </a:lnTo>
                <a:lnTo>
                  <a:pt x="3206878" y="3309161"/>
                </a:lnTo>
                <a:lnTo>
                  <a:pt x="0" y="330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14604872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0"/>
                </a:moveTo>
                <a:lnTo>
                  <a:pt x="0" y="0"/>
                </a:lnTo>
                <a:lnTo>
                  <a:pt x="0" y="3309161"/>
                </a:lnTo>
                <a:lnTo>
                  <a:pt x="3206878" y="3309161"/>
                </a:lnTo>
                <a:lnTo>
                  <a:pt x="32068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3309161"/>
                </a:moveTo>
                <a:lnTo>
                  <a:pt x="3206878" y="3309161"/>
                </a:lnTo>
                <a:lnTo>
                  <a:pt x="3206878" y="0"/>
                </a:lnTo>
                <a:lnTo>
                  <a:pt x="0" y="0"/>
                </a:lnTo>
                <a:lnTo>
                  <a:pt x="0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14604872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3309161"/>
                </a:moveTo>
                <a:lnTo>
                  <a:pt x="0" y="3309161"/>
                </a:lnTo>
                <a:lnTo>
                  <a:pt x="0" y="0"/>
                </a:lnTo>
                <a:lnTo>
                  <a:pt x="3206878" y="0"/>
                </a:lnTo>
                <a:lnTo>
                  <a:pt x="3206878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103496" y="8820978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0"/>
                </a:moveTo>
                <a:lnTo>
                  <a:pt x="10081008" y="0"/>
                </a:lnTo>
                <a:lnTo>
                  <a:pt x="10081008" y="989772"/>
                </a:lnTo>
                <a:lnTo>
                  <a:pt x="0" y="989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4103496" y="476250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989772"/>
                </a:moveTo>
                <a:lnTo>
                  <a:pt x="10081008" y="989772"/>
                </a:lnTo>
                <a:lnTo>
                  <a:pt x="10081008" y="0"/>
                </a:lnTo>
                <a:lnTo>
                  <a:pt x="0" y="0"/>
                </a:lnTo>
                <a:lnTo>
                  <a:pt x="0" y="9897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36388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0" y="0"/>
                </a:moveTo>
                <a:lnTo>
                  <a:pt x="950392" y="0"/>
                </a:lnTo>
                <a:lnTo>
                  <a:pt x="950392" y="963736"/>
                </a:lnTo>
                <a:lnTo>
                  <a:pt x="0" y="96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6701220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950392" y="0"/>
                </a:moveTo>
                <a:lnTo>
                  <a:pt x="0" y="0"/>
                </a:lnTo>
                <a:lnTo>
                  <a:pt x="0" y="963736"/>
                </a:lnTo>
                <a:lnTo>
                  <a:pt x="950392" y="963736"/>
                </a:lnTo>
                <a:lnTo>
                  <a:pt x="9503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19637" y="3098203"/>
            <a:ext cx="13688674" cy="605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0"/>
              </a:lnSpc>
            </a:pPr>
          </a:p>
          <a:p>
            <a:pPr algn="l" marL="1113625" indent="-556813" lvl="1">
              <a:lnSpc>
                <a:spcPts val="5158"/>
              </a:lnSpc>
              <a:buFont typeface="Arial"/>
              <a:buChar char="•"/>
            </a:pPr>
            <a:r>
              <a:rPr lang="en-US" sz="5158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She is the only character in the chapter not rejoicing in God’s presence.</a:t>
            </a:r>
          </a:p>
          <a:p>
            <a:pPr algn="l">
              <a:lnSpc>
                <a:spcPts val="5158"/>
              </a:lnSpc>
            </a:pPr>
          </a:p>
          <a:p>
            <a:pPr algn="l" marL="1157249" indent="-578624" lvl="1">
              <a:lnSpc>
                <a:spcPts val="5360"/>
              </a:lnSpc>
              <a:buFont typeface="Arial"/>
              <a:buChar char="•"/>
            </a:pPr>
            <a:r>
              <a:rPr lang="en-US" sz="5360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There’s no indication that she valued the ark or God’s return to the center of Israel’s life.</a:t>
            </a:r>
          </a:p>
          <a:p>
            <a:pPr algn="ctr">
              <a:lnSpc>
                <a:spcPts val="5360"/>
              </a:lnSpc>
            </a:pPr>
          </a:p>
          <a:p>
            <a:pPr algn="ctr">
              <a:lnSpc>
                <a:spcPts val="5360"/>
              </a:lnSpc>
            </a:pPr>
          </a:p>
          <a:p>
            <a:pPr algn="ctr" marL="0" indent="0" lvl="1">
              <a:lnSpc>
                <a:spcPts val="536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768859" y="3012478"/>
            <a:ext cx="6750283" cy="147279"/>
          </a:xfrm>
          <a:custGeom>
            <a:avLst/>
            <a:gdLst/>
            <a:ahLst/>
            <a:cxnLst/>
            <a:rect r="r" b="b" t="t" l="l"/>
            <a:pathLst>
              <a:path h="147279" w="6750283">
                <a:moveTo>
                  <a:pt x="0" y="0"/>
                </a:moveTo>
                <a:lnTo>
                  <a:pt x="6750282" y="0"/>
                </a:lnTo>
                <a:lnTo>
                  <a:pt x="6750282" y="147279"/>
                </a:lnTo>
                <a:lnTo>
                  <a:pt x="0" y="147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59414" y="2148241"/>
            <a:ext cx="12569171" cy="597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160"/>
              </a:lnSpc>
              <a:spcBef>
                <a:spcPct val="0"/>
              </a:spcBef>
            </a:pPr>
            <a:r>
              <a:rPr lang="en-US" sz="5200">
                <a:solidFill>
                  <a:srgbClr val="CC595A"/>
                </a:solidFill>
                <a:latin typeface="Glass Antiqua"/>
                <a:ea typeface="Glass Antiqua"/>
                <a:cs typeface="Glass Antiqua"/>
                <a:sym typeface="Glass Antiqua"/>
              </a:rPr>
              <a:t>2. SHE WAS SPIRITUALLY DISCONNECTED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6250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0"/>
                </a:moveTo>
                <a:lnTo>
                  <a:pt x="3206878" y="0"/>
                </a:lnTo>
                <a:lnTo>
                  <a:pt x="3206878" y="3309161"/>
                </a:lnTo>
                <a:lnTo>
                  <a:pt x="0" y="330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14604872" y="6501589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0"/>
                </a:moveTo>
                <a:lnTo>
                  <a:pt x="0" y="0"/>
                </a:lnTo>
                <a:lnTo>
                  <a:pt x="0" y="3309161"/>
                </a:lnTo>
                <a:lnTo>
                  <a:pt x="3206878" y="3309161"/>
                </a:lnTo>
                <a:lnTo>
                  <a:pt x="32068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0" y="3309161"/>
                </a:moveTo>
                <a:lnTo>
                  <a:pt x="3206878" y="3309161"/>
                </a:lnTo>
                <a:lnTo>
                  <a:pt x="3206878" y="0"/>
                </a:lnTo>
                <a:lnTo>
                  <a:pt x="0" y="0"/>
                </a:lnTo>
                <a:lnTo>
                  <a:pt x="0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14604872" y="476250"/>
            <a:ext cx="3206878" cy="3309161"/>
          </a:xfrm>
          <a:custGeom>
            <a:avLst/>
            <a:gdLst/>
            <a:ahLst/>
            <a:cxnLst/>
            <a:rect r="r" b="b" t="t" l="l"/>
            <a:pathLst>
              <a:path h="3309161" w="3206878">
                <a:moveTo>
                  <a:pt x="3206878" y="3309161"/>
                </a:moveTo>
                <a:lnTo>
                  <a:pt x="0" y="3309161"/>
                </a:lnTo>
                <a:lnTo>
                  <a:pt x="0" y="0"/>
                </a:lnTo>
                <a:lnTo>
                  <a:pt x="3206878" y="0"/>
                </a:lnTo>
                <a:lnTo>
                  <a:pt x="3206878" y="33091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103496" y="8820978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0"/>
                </a:moveTo>
                <a:lnTo>
                  <a:pt x="10081008" y="0"/>
                </a:lnTo>
                <a:lnTo>
                  <a:pt x="10081008" y="989772"/>
                </a:lnTo>
                <a:lnTo>
                  <a:pt x="0" y="989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4103496" y="476250"/>
            <a:ext cx="10081008" cy="989772"/>
          </a:xfrm>
          <a:custGeom>
            <a:avLst/>
            <a:gdLst/>
            <a:ahLst/>
            <a:cxnLst/>
            <a:rect r="r" b="b" t="t" l="l"/>
            <a:pathLst>
              <a:path h="989772" w="10081008">
                <a:moveTo>
                  <a:pt x="0" y="989772"/>
                </a:moveTo>
                <a:lnTo>
                  <a:pt x="10081008" y="989772"/>
                </a:lnTo>
                <a:lnTo>
                  <a:pt x="10081008" y="0"/>
                </a:lnTo>
                <a:lnTo>
                  <a:pt x="0" y="0"/>
                </a:lnTo>
                <a:lnTo>
                  <a:pt x="0" y="9897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36388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0" y="0"/>
                </a:moveTo>
                <a:lnTo>
                  <a:pt x="950392" y="0"/>
                </a:lnTo>
                <a:lnTo>
                  <a:pt x="950392" y="963736"/>
                </a:lnTo>
                <a:lnTo>
                  <a:pt x="0" y="96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6701220" y="4661632"/>
            <a:ext cx="950392" cy="963736"/>
          </a:xfrm>
          <a:custGeom>
            <a:avLst/>
            <a:gdLst/>
            <a:ahLst/>
            <a:cxnLst/>
            <a:rect r="r" b="b" t="t" l="l"/>
            <a:pathLst>
              <a:path h="963736" w="950392">
                <a:moveTo>
                  <a:pt x="950392" y="0"/>
                </a:moveTo>
                <a:lnTo>
                  <a:pt x="0" y="0"/>
                </a:lnTo>
                <a:lnTo>
                  <a:pt x="0" y="963736"/>
                </a:lnTo>
                <a:lnTo>
                  <a:pt x="950392" y="963736"/>
                </a:lnTo>
                <a:lnTo>
                  <a:pt x="9503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772" t="0" r="-229359" b="-448381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39912" y="3029640"/>
            <a:ext cx="13688674" cy="5791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005"/>
              </a:lnSpc>
              <a:spcBef>
                <a:spcPct val="0"/>
              </a:spcBef>
            </a:pPr>
          </a:p>
          <a:p>
            <a:pPr algn="l" marL="1728339" indent="-864169" lvl="1">
              <a:lnSpc>
                <a:spcPts val="8005"/>
              </a:lnSpc>
              <a:buFont typeface="Arial"/>
              <a:buChar char="•"/>
            </a:pPr>
            <a:r>
              <a:rPr lang="en-US" sz="8005" strike="noStrike" u="none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她是本章中唯一没有为神的同在而欢喜的人</a:t>
            </a:r>
          </a:p>
          <a:p>
            <a:pPr algn="l" marL="1685170" indent="-842585" lvl="1">
              <a:lnSpc>
                <a:spcPts val="7805"/>
              </a:lnSpc>
              <a:buFont typeface="Arial"/>
              <a:buChar char="•"/>
            </a:pPr>
            <a:r>
              <a:rPr lang="en-US" sz="7805" strike="noStrike" u="none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经文没有任何迹象表明她珍视约柜或神重新成为以色列中心这件事。</a:t>
            </a:r>
          </a:p>
          <a:p>
            <a:pPr algn="ctr" marL="0" indent="0" lvl="1">
              <a:lnSpc>
                <a:spcPts val="6005"/>
              </a:lnSpc>
              <a:spcBef>
                <a:spcPct val="0"/>
              </a:spcBef>
            </a:pPr>
          </a:p>
          <a:p>
            <a:pPr algn="ctr" marL="0" indent="0" lvl="1">
              <a:lnSpc>
                <a:spcPts val="6005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768859" y="3012478"/>
            <a:ext cx="6750283" cy="147279"/>
          </a:xfrm>
          <a:custGeom>
            <a:avLst/>
            <a:gdLst/>
            <a:ahLst/>
            <a:cxnLst/>
            <a:rect r="r" b="b" t="t" l="l"/>
            <a:pathLst>
              <a:path h="147279" w="6750283">
                <a:moveTo>
                  <a:pt x="0" y="0"/>
                </a:moveTo>
                <a:lnTo>
                  <a:pt x="6750282" y="0"/>
                </a:lnTo>
                <a:lnTo>
                  <a:pt x="6750282" y="147279"/>
                </a:lnTo>
                <a:lnTo>
                  <a:pt x="0" y="147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59414" y="2148241"/>
            <a:ext cx="12569171" cy="597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160"/>
              </a:lnSpc>
              <a:spcBef>
                <a:spcPct val="0"/>
              </a:spcBef>
            </a:pPr>
            <a:r>
              <a:rPr lang="en-US" sz="5200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2. 她属灵上是冷淡的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78136" y="4033763"/>
            <a:ext cx="13689033" cy="174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You don’t have to prove your worth through appearance, because Christ has already secured you</a:t>
            </a:r>
            <a:r>
              <a:rPr lang="en-US" sz="4999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r acce</a:t>
            </a: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ptance.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78136" y="6248296"/>
            <a:ext cx="13689033" cy="184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你不需要靠外表来证明自己的价值, 因为基督已经为你赢得完全的接纳。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2077" y="2651443"/>
            <a:ext cx="7125898" cy="54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47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APPLICATION 应用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78136" y="3459931"/>
            <a:ext cx="13689033" cy="863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The Ark Entered the City, Has Christ Entered You</a:t>
            </a:r>
            <a:r>
              <a:rPr lang="en-US" sz="4999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r Lif</a:t>
            </a: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e?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78136" y="5678340"/>
            <a:ext cx="13689033" cy="913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约柜进入了城，基督是否进入了你的生命？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62111"/>
          </a:xfrm>
          <a:custGeom>
            <a:avLst/>
            <a:gdLst/>
            <a:ahLst/>
            <a:cxnLst/>
            <a:rect r="r" b="b" t="t" l="l"/>
            <a:pathLst>
              <a:path h="10262111" w="18288000">
                <a:moveTo>
                  <a:pt x="0" y="0"/>
                </a:moveTo>
                <a:lnTo>
                  <a:pt x="18288000" y="0"/>
                </a:lnTo>
                <a:lnTo>
                  <a:pt x="18288000" y="10262111"/>
                </a:lnTo>
                <a:lnTo>
                  <a:pt x="0" y="10262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34424" y="3810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0"/>
                </a:moveTo>
                <a:lnTo>
                  <a:pt x="2477326" y="0"/>
                </a:lnTo>
                <a:lnTo>
                  <a:pt x="2477326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5334424" y="75492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2360216"/>
                </a:moveTo>
                <a:lnTo>
                  <a:pt x="2477326" y="2360216"/>
                </a:lnTo>
                <a:lnTo>
                  <a:pt x="2477326" y="0"/>
                </a:lnTo>
                <a:lnTo>
                  <a:pt x="0" y="0"/>
                </a:lnTo>
                <a:lnTo>
                  <a:pt x="0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-5400000">
            <a:off x="15221164" y="47301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2"/>
                </a:moveTo>
                <a:lnTo>
                  <a:pt x="4163881" y="826792"/>
                </a:lnTo>
                <a:lnTo>
                  <a:pt x="4163881" y="0"/>
                </a:lnTo>
                <a:lnTo>
                  <a:pt x="0" y="0"/>
                </a:lnTo>
                <a:lnTo>
                  <a:pt x="0" y="82679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418519" y="3769632"/>
            <a:ext cx="7145430" cy="3779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5"/>
              </a:lnSpc>
              <a:spcBef>
                <a:spcPct val="0"/>
              </a:spcBef>
            </a:pP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5 </a:t>
            </a: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And Davi</a:t>
            </a: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d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and all the house of Israel were </a:t>
            </a:r>
            <a:r>
              <a:rPr lang="en-US" sz="4805" strike="noStrike" u="sng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celebrating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before the Lord, with songs and lyres and harps and tambourines and castanets and cymbals.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77773" y="9231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10876496" y="86064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9844547" y="2637398"/>
            <a:ext cx="6227780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4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撒下 6:5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7921" y="5334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0"/>
                </a:moveTo>
                <a:lnTo>
                  <a:pt x="0" y="0"/>
                </a:lnTo>
                <a:lnTo>
                  <a:pt x="0" y="2360216"/>
                </a:lnTo>
                <a:lnTo>
                  <a:pt x="2477326" y="2360216"/>
                </a:lnTo>
                <a:lnTo>
                  <a:pt x="24773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true" flipV="true" rot="0">
            <a:off x="137921" y="77016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2360216"/>
                </a:moveTo>
                <a:lnTo>
                  <a:pt x="0" y="2360216"/>
                </a:lnTo>
                <a:lnTo>
                  <a:pt x="0" y="0"/>
                </a:lnTo>
                <a:lnTo>
                  <a:pt x="2477326" y="0"/>
                </a:lnTo>
                <a:lnTo>
                  <a:pt x="2477326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5400000">
            <a:off x="-1435374" y="48825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2"/>
                </a:lnTo>
                <a:lnTo>
                  <a:pt x="0" y="82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9327996" y="3752896"/>
            <a:ext cx="7260882" cy="391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005"/>
              </a:lnSpc>
              <a:spcBef>
                <a:spcPct val="0"/>
              </a:spcBef>
            </a:pP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5 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大 卫 和 以 色 列 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的 全 家 在 耶 和 华 面 前 ， 用 松 木 制 造 的 各 样 乐 器 和 琴 、 瑟 、 鼓 、 钹 、 锣 ， </a:t>
            </a:r>
            <a:r>
              <a:rPr lang="en-US" sz="5005" u="sng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作 乐 跳 舞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。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44116" y="10755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1" y="0"/>
                </a:lnTo>
                <a:lnTo>
                  <a:pt x="4163881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true" rot="0">
            <a:off x="2909293" y="87588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1877344" y="2807260"/>
            <a:ext cx="6227780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2 SAMUEL 6:5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67668" y="476250"/>
            <a:ext cx="5752664" cy="853007"/>
          </a:xfrm>
          <a:custGeom>
            <a:avLst/>
            <a:gdLst/>
            <a:ahLst/>
            <a:cxnLst/>
            <a:rect r="r" b="b" t="t" l="l"/>
            <a:pathLst>
              <a:path h="853007" w="5752664">
                <a:moveTo>
                  <a:pt x="0" y="0"/>
                </a:moveTo>
                <a:lnTo>
                  <a:pt x="5752664" y="0"/>
                </a:lnTo>
                <a:lnTo>
                  <a:pt x="5752664" y="853007"/>
                </a:lnTo>
                <a:lnTo>
                  <a:pt x="0" y="853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7194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6267668" y="2402116"/>
            <a:ext cx="5752664" cy="853007"/>
          </a:xfrm>
          <a:custGeom>
            <a:avLst/>
            <a:gdLst/>
            <a:ahLst/>
            <a:cxnLst/>
            <a:rect r="r" b="b" t="t" l="l"/>
            <a:pathLst>
              <a:path h="853007" w="5752664">
                <a:moveTo>
                  <a:pt x="0" y="853008"/>
                </a:moveTo>
                <a:lnTo>
                  <a:pt x="5752664" y="853008"/>
                </a:lnTo>
                <a:lnTo>
                  <a:pt x="5752664" y="0"/>
                </a:lnTo>
                <a:lnTo>
                  <a:pt x="0" y="0"/>
                </a:lnTo>
                <a:lnTo>
                  <a:pt x="0" y="85300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7194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476250" y="476250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0" y="2778874"/>
                </a:moveTo>
                <a:lnTo>
                  <a:pt x="2692981" y="2778874"/>
                </a:lnTo>
                <a:lnTo>
                  <a:pt x="2692981" y="0"/>
                </a:lnTo>
                <a:lnTo>
                  <a:pt x="0" y="0"/>
                </a:lnTo>
                <a:lnTo>
                  <a:pt x="0" y="27788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76250" y="7031876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0" y="0"/>
                </a:moveTo>
                <a:lnTo>
                  <a:pt x="2692981" y="0"/>
                </a:lnTo>
                <a:lnTo>
                  <a:pt x="2692981" y="2778874"/>
                </a:lnTo>
                <a:lnTo>
                  <a:pt x="0" y="2778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true" rot="0">
            <a:off x="15118769" y="476250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2692981" y="2778874"/>
                </a:moveTo>
                <a:lnTo>
                  <a:pt x="0" y="2778874"/>
                </a:lnTo>
                <a:lnTo>
                  <a:pt x="0" y="0"/>
                </a:lnTo>
                <a:lnTo>
                  <a:pt x="2692981" y="0"/>
                </a:lnTo>
                <a:lnTo>
                  <a:pt x="2692981" y="27788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true" flipV="false" rot="0">
            <a:off x="15118769" y="7031876"/>
            <a:ext cx="2692981" cy="2778874"/>
          </a:xfrm>
          <a:custGeom>
            <a:avLst/>
            <a:gdLst/>
            <a:ahLst/>
            <a:cxnLst/>
            <a:rect r="r" b="b" t="t" l="l"/>
            <a:pathLst>
              <a:path h="2778874" w="2692981">
                <a:moveTo>
                  <a:pt x="2692981" y="0"/>
                </a:moveTo>
                <a:lnTo>
                  <a:pt x="0" y="0"/>
                </a:lnTo>
                <a:lnTo>
                  <a:pt x="0" y="2778874"/>
                </a:lnTo>
                <a:lnTo>
                  <a:pt x="2692981" y="2778874"/>
                </a:lnTo>
                <a:lnTo>
                  <a:pt x="26929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4426022" y="3855199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392255" y="3855199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10800000">
            <a:off x="5486400" y="8520615"/>
            <a:ext cx="7315200" cy="1290135"/>
          </a:xfrm>
          <a:custGeom>
            <a:avLst/>
            <a:gdLst/>
            <a:ahLst/>
            <a:cxnLst/>
            <a:rect r="r" b="b" t="t" l="l"/>
            <a:pathLst>
              <a:path h="1290135" w="7315200">
                <a:moveTo>
                  <a:pt x="0" y="0"/>
                </a:moveTo>
                <a:lnTo>
                  <a:pt x="7315200" y="0"/>
                </a:lnTo>
                <a:lnTo>
                  <a:pt x="7315200" y="1290135"/>
                </a:lnTo>
                <a:lnTo>
                  <a:pt x="0" y="12901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1379963" y="4905353"/>
            <a:ext cx="214688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26022" y="1655795"/>
            <a:ext cx="9435957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WELCOME GOD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13729" y="4905397"/>
            <a:ext cx="2146880" cy="695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01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11992" y="5600678"/>
            <a:ext cx="3550353" cy="941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21"/>
              </a:lnSpc>
              <a:spcBef>
                <a:spcPct val="0"/>
              </a:spcBef>
            </a:pPr>
            <a:r>
              <a:rPr lang="en-US" sz="551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Reverence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44044" y="5467328"/>
            <a:ext cx="3218717" cy="115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敬畏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5400000">
            <a:off x="15739692" y="4831297"/>
            <a:ext cx="3144626" cy="624405"/>
          </a:xfrm>
          <a:custGeom>
            <a:avLst/>
            <a:gdLst/>
            <a:ahLst/>
            <a:cxnLst/>
            <a:rect r="r" b="b" t="t" l="l"/>
            <a:pathLst>
              <a:path h="624405" w="3144626">
                <a:moveTo>
                  <a:pt x="0" y="0"/>
                </a:moveTo>
                <a:lnTo>
                  <a:pt x="3144626" y="0"/>
                </a:lnTo>
                <a:lnTo>
                  <a:pt x="3144626" y="624406"/>
                </a:lnTo>
                <a:lnTo>
                  <a:pt x="0" y="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true" rot="5400000">
            <a:off x="-595966" y="4831297"/>
            <a:ext cx="3144626" cy="624405"/>
          </a:xfrm>
          <a:custGeom>
            <a:avLst/>
            <a:gdLst/>
            <a:ahLst/>
            <a:cxnLst/>
            <a:rect r="r" b="b" t="t" l="l"/>
            <a:pathLst>
              <a:path h="624405" w="3144626">
                <a:moveTo>
                  <a:pt x="0" y="624406"/>
                </a:moveTo>
                <a:lnTo>
                  <a:pt x="3144625" y="624406"/>
                </a:lnTo>
                <a:lnTo>
                  <a:pt x="3144625" y="0"/>
                </a:lnTo>
                <a:lnTo>
                  <a:pt x="0" y="0"/>
                </a:lnTo>
                <a:lnTo>
                  <a:pt x="0" y="62440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4711992" y="6547777"/>
            <a:ext cx="3550353" cy="73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01"/>
              </a:lnSpc>
              <a:spcBef>
                <a:spcPct val="0"/>
              </a:spcBef>
            </a:pPr>
            <a:r>
              <a:rPr lang="en-US" sz="421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2 Sam 6:1-11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12407" y="6619954"/>
            <a:ext cx="3550353" cy="73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1"/>
              </a:lnSpc>
              <a:spcBef>
                <a:spcPct val="0"/>
              </a:spcBef>
            </a:pPr>
            <a:r>
              <a:rPr lang="en-US" sz="431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撒下 6:1-11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2278275"/>
            <a:ext cx="11615672" cy="26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Uzzah died for touching the ark. It reminds us that sinful people cannot approach a holy God on their own terms.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173131"/>
            <a:ext cx="11615672" cy="2834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59"/>
              </a:lnSpc>
            </a:pPr>
            <a:r>
              <a:rPr lang="en-US" sz="53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乌撒因触摸约柜而被击杀，提醒我们有罪的人不能以自己的方式接近圣洁的神。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6113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36164" y="3538536"/>
            <a:ext cx="11615672" cy="120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99"/>
              </a:lnSpc>
            </a:pPr>
            <a:r>
              <a:rPr lang="en-US" sz="6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Why?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430519"/>
            <a:ext cx="11615672" cy="120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99"/>
              </a:lnSpc>
            </a:pPr>
            <a:r>
              <a:rPr lang="en-US" sz="69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为什么？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2721188"/>
            <a:ext cx="11615672" cy="174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We cannot approach a holy God on our own terms—even with good intentions.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667161"/>
            <a:ext cx="11615672" cy="184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9"/>
              </a:lnSpc>
            </a:pPr>
            <a:r>
              <a:rPr lang="en-US" sz="52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即使出于好意，我们也不能凭自己的方式接近圣洁的神。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455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4238455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0" y="4114800"/>
                </a:moveTo>
                <a:lnTo>
                  <a:pt x="3576135" y="4114800"/>
                </a:lnTo>
                <a:lnTo>
                  <a:pt x="357613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76250" y="56959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0"/>
                </a:moveTo>
                <a:lnTo>
                  <a:pt x="0" y="0"/>
                </a:lnTo>
                <a:lnTo>
                  <a:pt x="0" y="4114800"/>
                </a:lnTo>
                <a:lnTo>
                  <a:pt x="3576135" y="4114800"/>
                </a:lnTo>
                <a:lnTo>
                  <a:pt x="3576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true" rot="0">
            <a:off x="476250" y="476250"/>
            <a:ext cx="3576135" cy="4114800"/>
          </a:xfrm>
          <a:custGeom>
            <a:avLst/>
            <a:gdLst/>
            <a:ahLst/>
            <a:cxnLst/>
            <a:rect r="r" b="b" t="t" l="l"/>
            <a:pathLst>
              <a:path h="4114800" w="3576135">
                <a:moveTo>
                  <a:pt x="357613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76135" y="0"/>
                </a:lnTo>
                <a:lnTo>
                  <a:pt x="3576135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459716" y="476250"/>
            <a:ext cx="9368568" cy="9334500"/>
          </a:xfrm>
          <a:custGeom>
            <a:avLst/>
            <a:gdLst/>
            <a:ahLst/>
            <a:cxnLst/>
            <a:rect r="r" b="b" t="t" l="l"/>
            <a:pathLst>
              <a:path h="9334500" w="9368568">
                <a:moveTo>
                  <a:pt x="0" y="0"/>
                </a:moveTo>
                <a:lnTo>
                  <a:pt x="9368568" y="0"/>
                </a:lnTo>
                <a:lnTo>
                  <a:pt x="9368568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74944" y="2721188"/>
            <a:ext cx="11615672" cy="174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4999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But this points to Jesus, who was struck down in our place, though He was without sin.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74944" y="5649381"/>
            <a:ext cx="11615672" cy="1882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59"/>
              </a:lnSpc>
            </a:pPr>
            <a:r>
              <a:rPr lang="en-US" sz="5399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但这预示着耶稣, 祂代替我们被击打，虽然祂是无罪的。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78" r="0" b="-457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34424" y="3810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0"/>
                </a:moveTo>
                <a:lnTo>
                  <a:pt x="2477326" y="0"/>
                </a:lnTo>
                <a:lnTo>
                  <a:pt x="2477326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5334424" y="75492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0" y="2360216"/>
                </a:moveTo>
                <a:lnTo>
                  <a:pt x="2477326" y="2360216"/>
                </a:lnTo>
                <a:lnTo>
                  <a:pt x="2477326" y="0"/>
                </a:lnTo>
                <a:lnTo>
                  <a:pt x="0" y="0"/>
                </a:lnTo>
                <a:lnTo>
                  <a:pt x="0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true" rot="-5400000">
            <a:off x="15221164" y="47301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2"/>
                </a:moveTo>
                <a:lnTo>
                  <a:pt x="4163881" y="826792"/>
                </a:lnTo>
                <a:lnTo>
                  <a:pt x="4163881" y="0"/>
                </a:lnTo>
                <a:lnTo>
                  <a:pt x="0" y="0"/>
                </a:lnTo>
                <a:lnTo>
                  <a:pt x="0" y="82679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376584" y="3227947"/>
            <a:ext cx="7145430" cy="4922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5"/>
              </a:lnSpc>
              <a:spcBef>
                <a:spcPct val="0"/>
              </a:spcBef>
            </a:pPr>
            <a:r>
              <a:rPr lang="en-US" sz="4805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Bu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t he was pierce</a:t>
            </a:r>
            <a:r>
              <a:rPr lang="en-US" sz="4805" strike="noStrik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d 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for our transgressions,</a:t>
            </a:r>
          </a:p>
          <a:p>
            <a:pPr algn="ctr" marL="0" indent="0" lvl="1">
              <a:lnSpc>
                <a:spcPts val="4805"/>
              </a:lnSpc>
              <a:spcBef>
                <a:spcPct val="0"/>
              </a:spcBef>
            </a:pP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   </a:t>
            </a: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he was crushed for our iniquities;</a:t>
            </a:r>
          </a:p>
          <a:p>
            <a:pPr algn="ctr">
              <a:lnSpc>
                <a:spcPts val="4805"/>
              </a:lnSpc>
              <a:spcBef>
                <a:spcPct val="0"/>
              </a:spcBef>
            </a:pP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the punishment that brought us peace was on him,</a:t>
            </a:r>
          </a:p>
          <a:p>
            <a:pPr algn="ctr">
              <a:lnSpc>
                <a:spcPts val="4805"/>
              </a:lnSpc>
              <a:spcBef>
                <a:spcPct val="0"/>
              </a:spcBef>
            </a:pPr>
            <a:r>
              <a:rPr lang="en-US" sz="4805" strike="noStrike" u="none">
                <a:solidFill>
                  <a:srgbClr val="738561"/>
                </a:solidFill>
                <a:latin typeface="Glass Antiqua"/>
                <a:ea typeface="Glass Antiqua"/>
                <a:cs typeface="Glass Antiqua"/>
                <a:sym typeface="Glass Antiqua"/>
              </a:rPr>
              <a:t>    and by his wounds we are healed.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77773" y="9231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10876496" y="86064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9844547" y="2388792"/>
            <a:ext cx="6227780" cy="50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499">
                <a:solidFill>
                  <a:srgbClr val="CC595A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赛 53:5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37921" y="533400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0"/>
                </a:moveTo>
                <a:lnTo>
                  <a:pt x="0" y="0"/>
                </a:lnTo>
                <a:lnTo>
                  <a:pt x="0" y="2360216"/>
                </a:lnTo>
                <a:lnTo>
                  <a:pt x="2477326" y="2360216"/>
                </a:lnTo>
                <a:lnTo>
                  <a:pt x="24773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true" flipV="true" rot="0">
            <a:off x="137921" y="7701691"/>
            <a:ext cx="2477326" cy="2360216"/>
          </a:xfrm>
          <a:custGeom>
            <a:avLst/>
            <a:gdLst/>
            <a:ahLst/>
            <a:cxnLst/>
            <a:rect r="r" b="b" t="t" l="l"/>
            <a:pathLst>
              <a:path h="2360216" w="2477326">
                <a:moveTo>
                  <a:pt x="2477326" y="2360216"/>
                </a:moveTo>
                <a:lnTo>
                  <a:pt x="0" y="2360216"/>
                </a:lnTo>
                <a:lnTo>
                  <a:pt x="0" y="0"/>
                </a:lnTo>
                <a:lnTo>
                  <a:pt x="2477326" y="0"/>
                </a:lnTo>
                <a:lnTo>
                  <a:pt x="2477326" y="23602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5400000">
            <a:off x="-1435374" y="488250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2" y="0"/>
                </a:lnTo>
                <a:lnTo>
                  <a:pt x="4163882" y="826792"/>
                </a:lnTo>
                <a:lnTo>
                  <a:pt x="0" y="82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9327996" y="3227947"/>
            <a:ext cx="7260882" cy="3822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005"/>
              </a:lnSpc>
              <a:spcBef>
                <a:spcPct val="0"/>
              </a:spcBef>
            </a:pP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哪 知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 他 为 我 们 </a:t>
            </a:r>
            <a:r>
              <a:rPr lang="en-US" sz="5005">
                <a:solidFill>
                  <a:srgbClr val="738561"/>
                </a:solidFill>
                <a:latin typeface="字由点字江南隶"/>
                <a:ea typeface="字由点字江南隶"/>
                <a:cs typeface="字由点字江南隶"/>
                <a:sym typeface="字由点字江南隶"/>
              </a:rPr>
              <a:t>的 过 犯 受 害 ， 为 我 们 的 罪 孽 压 伤 。 因 他 受 的 刑 罚 ， 我 们 得 平 安 ； 因 他 受 的 鞭 伤 ， 我 们 得 医 治 。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44116" y="1075594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0"/>
                </a:moveTo>
                <a:lnTo>
                  <a:pt x="4163881" y="0"/>
                </a:lnTo>
                <a:lnTo>
                  <a:pt x="4163881" y="826791"/>
                </a:lnTo>
                <a:lnTo>
                  <a:pt x="0" y="82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true" rot="0">
            <a:off x="2909293" y="8758866"/>
            <a:ext cx="4163882" cy="826791"/>
          </a:xfrm>
          <a:custGeom>
            <a:avLst/>
            <a:gdLst/>
            <a:ahLst/>
            <a:cxnLst/>
            <a:rect r="r" b="b" t="t" l="l"/>
            <a:pathLst>
              <a:path h="826791" w="4163882">
                <a:moveTo>
                  <a:pt x="0" y="826791"/>
                </a:moveTo>
                <a:lnTo>
                  <a:pt x="4163882" y="826791"/>
                </a:lnTo>
                <a:lnTo>
                  <a:pt x="4163882" y="0"/>
                </a:lnTo>
                <a:lnTo>
                  <a:pt x="0" y="0"/>
                </a:lnTo>
                <a:lnTo>
                  <a:pt x="0" y="82679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40047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1877344" y="2433241"/>
            <a:ext cx="6227780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>
                <a:solidFill>
                  <a:srgbClr val="CC595A"/>
                </a:solidFill>
                <a:latin typeface="Kuchek"/>
                <a:ea typeface="Kuchek"/>
                <a:cs typeface="Kuchek"/>
                <a:sym typeface="Kuchek"/>
              </a:rPr>
              <a:t>ISAIAH 53:5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DAGm5yPT4LY</dc:identifier>
  <dcterms:modified xsi:type="dcterms:W3CDTF">2011-08-01T06:04:30Z</dcterms:modified>
  <cp:revision>1</cp:revision>
  <dc:title>2 Samuel 6 How to Welcome God into our lives</dc:title>
</cp:coreProperties>
</file>